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59" r:id="rId5"/>
    <p:sldId id="260" r:id="rId6"/>
    <p:sldId id="262" r:id="rId7"/>
    <p:sldId id="263" r:id="rId8"/>
    <p:sldId id="265" r:id="rId9"/>
    <p:sldId id="266" r:id="rId10"/>
    <p:sldId id="267" r:id="rId11"/>
    <p:sldId id="268" r:id="rId12"/>
    <p:sldId id="269" r:id="rId13"/>
    <p:sldId id="275" r:id="rId14"/>
    <p:sldId id="270" r:id="rId15"/>
    <p:sldId id="271" r:id="rId16"/>
    <p:sldId id="272" r:id="rId17"/>
    <p:sldId id="273" r:id="rId18"/>
    <p:sldId id="274" r:id="rId19"/>
    <p:sldId id="276" r:id="rId20"/>
    <p:sldId id="277" r:id="rId21"/>
    <p:sldId id="278" r:id="rId22"/>
    <p:sldId id="279" r:id="rId23"/>
    <p:sldId id="280" r:id="rId24"/>
    <p:sldId id="281" r:id="rId25"/>
    <p:sldId id="282" r:id="rId26"/>
    <p:sldId id="283"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940"/>
  </p:normalViewPr>
  <p:slideViewPr>
    <p:cSldViewPr snapToGrid="0">
      <p:cViewPr varScale="1">
        <p:scale>
          <a:sx n="115" d="100"/>
          <a:sy n="115" d="100"/>
        </p:scale>
        <p:origin x="47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2.png>
</file>

<file path=ppt/media/image3.png>
</file>

<file path=ppt/media/image4.jpeg>
</file>

<file path=ppt/media/image5.jpeg>
</file>

<file path=ppt/media/image6.jpe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6/14/23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eveloper.mozilla.org/en-US/docs/Learn/HTML/Introduction_to_HTML/Getting_started" TargetMode="External"/><Relationship Id="rId2" Type="http://schemas.openxmlformats.org/officeDocument/2006/relationships/hyperlink" Target="https://www.w3schools.com/html/html_intro.asp" TargetMode="External"/><Relationship Id="rId1" Type="http://schemas.openxmlformats.org/officeDocument/2006/relationships/slideLayout" Target="../slideLayouts/slideLayout2.xml"/><Relationship Id="rId4" Type="http://schemas.openxmlformats.org/officeDocument/2006/relationships/hyperlink" Target="https://developer.mozilla.org/en-US/docs/Learn/Forms/Form_validation"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web.dev/learn/css/" TargetMode="External"/><Relationship Id="rId2" Type="http://schemas.openxmlformats.org/officeDocument/2006/relationships/hyperlink" Target="https://www.w3schools.com/css/" TargetMode="External"/><Relationship Id="rId1" Type="http://schemas.openxmlformats.org/officeDocument/2006/relationships/slideLayout" Target="../slideLayouts/slideLayout2.xml"/><Relationship Id="rId5" Type="http://schemas.openxmlformats.org/officeDocument/2006/relationships/hyperlink" Target="https://www.w3schools.com/css/css_rwd_intro.asp" TargetMode="External"/><Relationship Id="rId4" Type="http://schemas.openxmlformats.org/officeDocument/2006/relationships/hyperlink" Target="https://flexboxfroggy.com/"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s://javascript.info/"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scm.com/doc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cs.npmjs.com/" TargetMode="External"/><Relationship Id="rId2" Type="http://schemas.openxmlformats.org/officeDocument/2006/relationships/hyperlink" Target="https://vitejs.dev/" TargetMode="External"/><Relationship Id="rId1" Type="http://schemas.openxmlformats.org/officeDocument/2006/relationships/slideLayout" Target="../slideLayouts/slideLayout2.xml"/><Relationship Id="rId4" Type="http://schemas.openxmlformats.org/officeDocument/2006/relationships/hyperlink" Target="https://esbuild.github.io/getting-started/"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vuejs.org/" TargetMode="External"/><Relationship Id="rId2" Type="http://schemas.openxmlformats.org/officeDocument/2006/relationships/hyperlink" Target="https://react.dev/" TargetMode="External"/><Relationship Id="rId1" Type="http://schemas.openxmlformats.org/officeDocument/2006/relationships/slideLayout" Target="../slideLayouts/slideLayout2.xml"/><Relationship Id="rId5" Type="http://schemas.openxmlformats.org/officeDocument/2006/relationships/hyperlink" Target="https://www.solidjs.com/" TargetMode="External"/><Relationship Id="rId4" Type="http://schemas.openxmlformats.org/officeDocument/2006/relationships/hyperlink" Target="https://angularjs.org/"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mui.com/material-ui/getting-started/overview/" TargetMode="External"/><Relationship Id="rId7" Type="http://schemas.openxmlformats.org/officeDocument/2006/relationships/hyperlink" Target="https://github.com/vercel/styled-jsx" TargetMode="External"/><Relationship Id="rId2" Type="http://schemas.openxmlformats.org/officeDocument/2006/relationships/hyperlink" Target="https://tailwindcss.com/docs/installation/framework-guides" TargetMode="External"/><Relationship Id="rId1" Type="http://schemas.openxmlformats.org/officeDocument/2006/relationships/slideLayout" Target="../slideLayouts/slideLayout2.xml"/><Relationship Id="rId6" Type="http://schemas.openxmlformats.org/officeDocument/2006/relationships/hyperlink" Target="https://github.com/css-modules/css-modules" TargetMode="External"/><Relationship Id="rId5" Type="http://schemas.openxmlformats.org/officeDocument/2006/relationships/hyperlink" Target="https://styled-components.com/" TargetMode="External"/><Relationship Id="rId4" Type="http://schemas.openxmlformats.org/officeDocument/2006/relationships/hyperlink" Target="https://ant.design/components/overview/"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testing-library.com/docs/react-testing-library/intro/" TargetMode="External"/><Relationship Id="rId2" Type="http://schemas.openxmlformats.org/officeDocument/2006/relationships/hyperlink" Target="https://jestjs.io/" TargetMode="External"/><Relationship Id="rId1" Type="http://schemas.openxmlformats.org/officeDocument/2006/relationships/slideLayout" Target="../slideLayouts/slideLayout2.xml"/><Relationship Id="rId5" Type="http://schemas.openxmlformats.org/officeDocument/2006/relationships/hyperlink" Target="https://playwright.dev/" TargetMode="External"/><Relationship Id="rId4" Type="http://schemas.openxmlformats.org/officeDocument/2006/relationships/hyperlink" Target="https://www.cypress.io/"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typescriptlang.org/"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11ty.dev/" TargetMode="External"/><Relationship Id="rId2" Type="http://schemas.openxmlformats.org/officeDocument/2006/relationships/hyperlink" Target="https://nextjs.org/" TargetMode="External"/><Relationship Id="rId1" Type="http://schemas.openxmlformats.org/officeDocument/2006/relationships/slideLayout" Target="../slideLayouts/slideLayout2.xml"/><Relationship Id="rId6" Type="http://schemas.openxmlformats.org/officeDocument/2006/relationships/hyperlink" Target="https://www.electronjs.org/" TargetMode="External"/><Relationship Id="rId5" Type="http://schemas.openxmlformats.org/officeDocument/2006/relationships/hyperlink" Target="https://reactnative.dev/" TargetMode="External"/><Relationship Id="rId4" Type="http://schemas.openxmlformats.org/officeDocument/2006/relationships/hyperlink" Target="https://graphql.org/learn/"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cloudflare.com/en-gb/learning/dns/what-is-dns/" TargetMode="External"/><Relationship Id="rId7" Type="http://schemas.openxmlformats.org/officeDocument/2006/relationships/hyperlink" Target="https://developer.mozilla.org/en-US/docs/Learn/Common_questions/Web_mechanics/What_is_a_domain_name" TargetMode="External"/><Relationship Id="rId2" Type="http://schemas.openxmlformats.org/officeDocument/2006/relationships/hyperlink" Target="https://cs.fyi/guide/how-does-internet-work" TargetMode="External"/><Relationship Id="rId1" Type="http://schemas.openxmlformats.org/officeDocument/2006/relationships/slideLayout" Target="../slideLayouts/slideLayout2.xml"/><Relationship Id="rId6" Type="http://schemas.openxmlformats.org/officeDocument/2006/relationships/hyperlink" Target="https://web.dev/howbrowserswork/" TargetMode="External"/><Relationship Id="rId5" Type="http://schemas.openxmlformats.org/officeDocument/2006/relationships/hyperlink" Target="https://www.youtube.com/watch?v=WjDrMKZWCt0" TargetMode="External"/><Relationship Id="rId4" Type="http://schemas.openxmlformats.org/officeDocument/2006/relationships/hyperlink" Target="https://www.youtube.com/watch?v=Wj0od2ag5sk"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DD39C-124B-EC4D-CF17-51BE52AD1EE4}"/>
              </a:ext>
            </a:extLst>
          </p:cNvPr>
          <p:cNvSpPr>
            <a:spLocks noGrp="1"/>
          </p:cNvSpPr>
          <p:nvPr>
            <p:ph type="ctrTitle"/>
          </p:nvPr>
        </p:nvSpPr>
        <p:spPr/>
        <p:txBody>
          <a:bodyPr/>
          <a:lstStyle/>
          <a:p>
            <a:pPr algn="ctr"/>
            <a:r>
              <a:rPr lang="en-US" dirty="0">
                <a:latin typeface="Times New Roman" panose="02020603050405020304" pitchFamily="18" charset="0"/>
                <a:cs typeface="Times New Roman" panose="02020603050405020304" pitchFamily="18" charset="0"/>
              </a:rPr>
              <a:t>Con </a:t>
            </a:r>
            <a:r>
              <a:rPr lang="en-US" dirty="0" err="1">
                <a:latin typeface="Times New Roman" panose="02020603050405020304" pitchFamily="18" charset="0"/>
                <a:cs typeface="Times New Roman" panose="02020603050405020304" pitchFamily="18" charset="0"/>
              </a:rPr>
              <a:t>đường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viên</a:t>
            </a:r>
            <a:r>
              <a:rPr lang="en-US" dirty="0">
                <a:latin typeface="Times New Roman" panose="02020603050405020304" pitchFamily="18" charset="0"/>
                <a:cs typeface="Times New Roman" panose="02020603050405020304" pitchFamily="18" charset="0"/>
              </a:rPr>
              <a:t> Frontend</a:t>
            </a:r>
          </a:p>
        </p:txBody>
      </p:sp>
    </p:spTree>
    <p:extLst>
      <p:ext uri="{BB962C8B-B14F-4D97-AF65-F5344CB8AC3E}">
        <p14:creationId xmlns:p14="http://schemas.microsoft.com/office/powerpoint/2010/main" val="40687407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33696-6A68-5AD9-CABE-A768F9B83C4C}"/>
              </a:ext>
            </a:extLst>
          </p:cNvPr>
          <p:cNvSpPr>
            <a:spLocks noGrp="1"/>
          </p:cNvSpPr>
          <p:nvPr>
            <p:ph type="title"/>
          </p:nvPr>
        </p:nvSpPr>
        <p:spPr>
          <a:xfrm>
            <a:off x="2592925" y="624110"/>
            <a:ext cx="8911687" cy="687332"/>
          </a:xfrm>
        </p:spPr>
        <p:txBody>
          <a:bodyPr/>
          <a:lstStyle/>
          <a:p>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HTML</a:t>
            </a:r>
          </a:p>
        </p:txBody>
      </p:sp>
      <p:sp>
        <p:nvSpPr>
          <p:cNvPr id="3" name="Content Placeholder 2">
            <a:extLst>
              <a:ext uri="{FF2B5EF4-FFF2-40B4-BE49-F238E27FC236}">
                <a16:creationId xmlns:a16="http://schemas.microsoft.com/office/drawing/2014/main" id="{B620DBD6-961B-E8D4-552A-84EDEB852AB5}"/>
              </a:ext>
            </a:extLst>
          </p:cNvPr>
          <p:cNvSpPr>
            <a:spLocks noGrp="1"/>
          </p:cNvSpPr>
          <p:nvPr>
            <p:ph idx="1"/>
          </p:nvPr>
        </p:nvSpPr>
        <p:spPr>
          <a:xfrm>
            <a:off x="2589212" y="1648326"/>
            <a:ext cx="8915400" cy="4262896"/>
          </a:xfrm>
        </p:spPr>
        <p:txBody>
          <a:bodyPr>
            <a:normAutofit/>
          </a:bodyPr>
          <a:lstStyle/>
          <a:p>
            <a:r>
              <a:rPr lang="en-US" sz="2000" b="1" i="0" dirty="0">
                <a:effectLst/>
                <a:latin typeface="Times New Roman" panose="02020603050405020304" pitchFamily="18" charset="0"/>
                <a:cs typeface="Times New Roman" panose="02020603050405020304" pitchFamily="18" charset="0"/>
              </a:rPr>
              <a:t>HTML </a:t>
            </a:r>
            <a:r>
              <a:rPr lang="en-US" sz="2000" b="1" i="0" dirty="0" err="1">
                <a:effectLst/>
                <a:latin typeface="Times New Roman" panose="02020603050405020304" pitchFamily="18" charset="0"/>
                <a:cs typeface="Times New Roman" panose="02020603050405020304" pitchFamily="18" charset="0"/>
              </a:rPr>
              <a:t>cơ</a:t>
            </a:r>
            <a:r>
              <a:rPr lang="en-US" sz="2000" b="1" i="0" dirty="0">
                <a:effectLst/>
                <a:latin typeface="Times New Roman" panose="02020603050405020304" pitchFamily="18" charset="0"/>
                <a:cs typeface="Times New Roman" panose="02020603050405020304" pitchFamily="18" charset="0"/>
              </a:rPr>
              <a:t> </a:t>
            </a:r>
            <a:r>
              <a:rPr lang="en-US" sz="2000" b="1" i="0" dirty="0" err="1">
                <a:effectLst/>
                <a:latin typeface="Times New Roman" panose="02020603050405020304" pitchFamily="18" charset="0"/>
                <a:cs typeface="Times New Roman" panose="02020603050405020304" pitchFamily="18" charset="0"/>
              </a:rPr>
              <a:t>bản</a:t>
            </a:r>
            <a:endParaRPr lang="en-US" sz="2000" b="1" i="0" dirty="0">
              <a:effectLst/>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hlinkClick r:id="rId2"/>
              </a:rPr>
              <a:t>https://www.w3schools.com/html/html_intro.asp</a:t>
            </a:r>
            <a:endParaRPr lang="en-US" sz="2000" dirty="0">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hlinkClick r:id="rId3"/>
              </a:rPr>
              <a:t>https://developer.mozilla.org/en-US/docs/Learn/HTML/Introduction_to_HTML/Getting_started</a:t>
            </a:r>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Form </a:t>
            </a:r>
            <a:r>
              <a:rPr lang="en-US" sz="2000" b="1" dirty="0" err="1">
                <a:latin typeface="Times New Roman" panose="02020603050405020304" pitchFamily="18" charset="0"/>
                <a:cs typeface="Times New Roman" panose="02020603050405020304" pitchFamily="18" charset="0"/>
              </a:rPr>
              <a:t>và</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xác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thực</a:t>
            </a:r>
            <a:r>
              <a:rPr lang="en-US" sz="2000" b="1" dirty="0">
                <a:latin typeface="Times New Roman" panose="02020603050405020304" pitchFamily="18" charset="0"/>
                <a:cs typeface="Times New Roman" panose="02020603050405020304" pitchFamily="18" charset="0"/>
              </a:rPr>
              <a:t> Form (</a:t>
            </a:r>
            <a:r>
              <a:rPr lang="en-US" sz="2000" b="1" i="0" dirty="0">
                <a:effectLst/>
                <a:latin typeface="Times New Roman" panose="02020603050405020304" pitchFamily="18" charset="0"/>
                <a:cs typeface="Times New Roman" panose="02020603050405020304" pitchFamily="18" charset="0"/>
              </a:rPr>
              <a:t>Forms and Validations</a:t>
            </a:r>
            <a:r>
              <a:rPr lang="en-US" sz="2000" b="1" dirty="0">
                <a:latin typeface="Times New Roman" panose="02020603050405020304" pitchFamily="18" charset="0"/>
                <a:cs typeface="Times New Roman" panose="02020603050405020304" pitchFamily="18" charset="0"/>
              </a:rPr>
              <a:t>)</a:t>
            </a:r>
          </a:p>
          <a:p>
            <a:pPr lvl="1"/>
            <a:r>
              <a:rPr lang="en-US" sz="2000" dirty="0">
                <a:latin typeface="Times New Roman" panose="02020603050405020304" pitchFamily="18" charset="0"/>
                <a:cs typeface="Times New Roman" panose="02020603050405020304" pitchFamily="18" charset="0"/>
                <a:hlinkClick r:id="rId4"/>
              </a:rPr>
              <a:t>https://developer.mozilla.org/en-US/docs/Learn/Forms/Form_validation</a:t>
            </a:r>
            <a:endParaRPr lang="en-US" sz="2000" dirty="0">
              <a:latin typeface="Times New Roman" panose="02020603050405020304" pitchFamily="18" charset="0"/>
              <a:cs typeface="Times New Roman" panose="02020603050405020304" pitchFamily="18" charset="0"/>
            </a:endParaRPr>
          </a:p>
          <a:p>
            <a:r>
              <a:rPr lang="en-US" sz="2000" b="1" dirty="0" err="1">
                <a:latin typeface="Times New Roman" panose="02020603050405020304" pitchFamily="18" charset="0"/>
                <a:cs typeface="Times New Roman" panose="02020603050405020304" pitchFamily="18" charset="0"/>
              </a:rPr>
              <a:t>Thực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hành</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thật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nhiều</a:t>
            </a:r>
            <a:endParaRPr lang="en-US" sz="2000" b="1" dirty="0">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rPr>
              <a:t>https://</a:t>
            </a:r>
            <a:r>
              <a:rPr lang="en-US" sz="2000" dirty="0" err="1">
                <a:latin typeface="Times New Roman" panose="02020603050405020304" pitchFamily="18" charset="0"/>
                <a:cs typeface="Times New Roman" panose="02020603050405020304" pitchFamily="18" charset="0"/>
              </a:rPr>
              <a:t>github.com</a:t>
            </a:r>
            <a:r>
              <a:rPr lang="en-US" sz="2000" dirty="0">
                <a:latin typeface="Times New Roman" panose="02020603050405020304" pitchFamily="18" charset="0"/>
                <a:cs typeface="Times New Roman" panose="02020603050405020304" pitchFamily="18" charset="0"/>
              </a:rPr>
              <a:t>/hail2u/html-best-practices</a:t>
            </a:r>
          </a:p>
        </p:txBody>
      </p:sp>
    </p:spTree>
    <p:extLst>
      <p:ext uri="{BB962C8B-B14F-4D97-AF65-F5344CB8AC3E}">
        <p14:creationId xmlns:p14="http://schemas.microsoft.com/office/powerpoint/2010/main" val="296566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EAD51-2EAA-9772-BBF1-168233332FA1}"/>
              </a:ext>
            </a:extLst>
          </p:cNvPr>
          <p:cNvSpPr>
            <a:spLocks noGrp="1"/>
          </p:cNvSpPr>
          <p:nvPr>
            <p:ph type="title"/>
          </p:nvPr>
        </p:nvSpPr>
        <p:spPr>
          <a:xfrm>
            <a:off x="2592925" y="624111"/>
            <a:ext cx="8911687" cy="675300"/>
          </a:xfrm>
        </p:spPr>
        <p:txBody>
          <a:bodyPr/>
          <a:lstStyle/>
          <a:p>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CSS</a:t>
            </a:r>
          </a:p>
        </p:txBody>
      </p:sp>
      <p:sp>
        <p:nvSpPr>
          <p:cNvPr id="3" name="Content Placeholder 2">
            <a:extLst>
              <a:ext uri="{FF2B5EF4-FFF2-40B4-BE49-F238E27FC236}">
                <a16:creationId xmlns:a16="http://schemas.microsoft.com/office/drawing/2014/main" id="{1D7318A2-5588-7FB9-11F7-D760A027BC8B}"/>
              </a:ext>
            </a:extLst>
          </p:cNvPr>
          <p:cNvSpPr>
            <a:spLocks noGrp="1"/>
          </p:cNvSpPr>
          <p:nvPr>
            <p:ph idx="1"/>
          </p:nvPr>
        </p:nvSpPr>
        <p:spPr>
          <a:xfrm>
            <a:off x="2589212" y="1648326"/>
            <a:ext cx="8915400" cy="5017169"/>
          </a:xfrm>
        </p:spPr>
        <p:txBody>
          <a:bodyPr>
            <a:noAutofit/>
          </a:bodyPr>
          <a:lstStyle/>
          <a:p>
            <a:r>
              <a:rPr lang="en-US" sz="1600" b="1" dirty="0" err="1">
                <a:latin typeface="Times New Roman" panose="02020603050405020304" pitchFamily="18" charset="0"/>
                <a:cs typeface="Times New Roman" panose="02020603050405020304" pitchFamily="18" charset="0"/>
              </a:rPr>
              <a:t>Học</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kiến</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thức</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cơ</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bản</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về</a:t>
            </a:r>
            <a:r>
              <a:rPr lang="en-US" sz="1600" b="1" dirty="0">
                <a:latin typeface="Times New Roman" panose="02020603050405020304" pitchFamily="18" charset="0"/>
                <a:cs typeface="Times New Roman" panose="02020603050405020304" pitchFamily="18" charset="0"/>
              </a:rPr>
              <a:t> CSS</a:t>
            </a:r>
          </a:p>
          <a:p>
            <a:pPr lvl="1"/>
            <a:r>
              <a:rPr lang="en-US" dirty="0">
                <a:latin typeface="Times New Roman" panose="02020603050405020304" pitchFamily="18" charset="0"/>
                <a:cs typeface="Times New Roman" panose="02020603050405020304" pitchFamily="18" charset="0"/>
                <a:hlinkClick r:id="rId2"/>
              </a:rPr>
              <a:t>https://www.w3schools.com/css/</a:t>
            </a:r>
            <a:endParaRPr lang="en-US" dirty="0">
              <a:latin typeface="Times New Roman" panose="02020603050405020304" pitchFamily="18" charset="0"/>
              <a:cs typeface="Times New Roman" panose="02020603050405020304" pitchFamily="18" charset="0"/>
            </a:endParaRPr>
          </a:p>
          <a:p>
            <a:pPr lvl="1"/>
            <a:r>
              <a:rPr lang="en-US" dirty="0">
                <a:latin typeface="Times New Roman" panose="02020603050405020304" pitchFamily="18" charset="0"/>
                <a:cs typeface="Times New Roman" panose="02020603050405020304" pitchFamily="18" charset="0"/>
                <a:hlinkClick r:id="rId3"/>
              </a:rPr>
              <a:t>https://web.dev/learn/css/</a:t>
            </a:r>
            <a:endParaRPr lang="en-US" dirty="0">
              <a:latin typeface="Times New Roman" panose="02020603050405020304" pitchFamily="18" charset="0"/>
              <a:cs typeface="Times New Roman" panose="02020603050405020304" pitchFamily="18" charset="0"/>
            </a:endParaRPr>
          </a:p>
          <a:p>
            <a:r>
              <a:rPr lang="en-US" sz="1600" b="1" dirty="0" err="1">
                <a:latin typeface="Times New Roman" panose="02020603050405020304" pitchFamily="18" charset="0"/>
                <a:cs typeface="Times New Roman" panose="02020603050405020304" pitchFamily="18" charset="0"/>
              </a:rPr>
              <a:t>Tạo</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bố</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cục</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giao</a:t>
            </a:r>
            <a:r>
              <a:rPr lang="en-US" sz="1600" b="1" dirty="0">
                <a:latin typeface="Times New Roman" panose="02020603050405020304" pitchFamily="18" charset="0"/>
                <a:cs typeface="Times New Roman" panose="02020603050405020304" pitchFamily="18" charset="0"/>
              </a:rPr>
              <a:t> </a:t>
            </a:r>
            <a:r>
              <a:rPr lang="en-US" sz="1600" b="1" dirty="0" err="1">
                <a:latin typeface="Times New Roman" panose="02020603050405020304" pitchFamily="18" charset="0"/>
                <a:cs typeface="Times New Roman" panose="02020603050405020304" pitchFamily="18" charset="0"/>
              </a:rPr>
              <a:t>diện</a:t>
            </a:r>
            <a:endParaRPr lang="en-US" sz="1600" b="1" dirty="0">
              <a:latin typeface="Times New Roman" panose="02020603050405020304" pitchFamily="18" charset="0"/>
              <a:cs typeface="Times New Roman" panose="02020603050405020304" pitchFamily="18" charset="0"/>
            </a:endParaRPr>
          </a:p>
          <a:p>
            <a:pPr lvl="1"/>
            <a:r>
              <a:rPr lang="en-US" dirty="0">
                <a:latin typeface="Times New Roman" panose="02020603050405020304" pitchFamily="18" charset="0"/>
                <a:cs typeface="Times New Roman" panose="02020603050405020304" pitchFamily="18" charset="0"/>
              </a:rPr>
              <a:t>Float, Positioning, Display, Box Model, CSS Grid, Flex box</a:t>
            </a:r>
          </a:p>
          <a:p>
            <a:pPr lvl="2"/>
            <a:r>
              <a:rPr lang="en-US" sz="1600" dirty="0">
                <a:latin typeface="Times New Roman" panose="02020603050405020304" pitchFamily="18" charset="0"/>
                <a:cs typeface="Times New Roman" panose="02020603050405020304" pitchFamily="18" charset="0"/>
                <a:hlinkClick r:id="rId4"/>
              </a:rPr>
              <a:t>https://flexboxfroggy.com/</a:t>
            </a:r>
            <a:endParaRPr lang="en-US" sz="1600" dirty="0">
              <a:latin typeface="Times New Roman" panose="02020603050405020304" pitchFamily="18" charset="0"/>
              <a:cs typeface="Times New Roman" panose="02020603050405020304" pitchFamily="18" charset="0"/>
            </a:endParaRPr>
          </a:p>
          <a:p>
            <a:pPr lvl="2"/>
            <a:r>
              <a:rPr lang="en-US" sz="1600" dirty="0">
                <a:latin typeface="Times New Roman" panose="02020603050405020304" pitchFamily="18" charset="0"/>
                <a:cs typeface="Times New Roman" panose="02020603050405020304" pitchFamily="18" charset="0"/>
              </a:rPr>
              <a:t>https://</a:t>
            </a:r>
            <a:r>
              <a:rPr lang="en-US" sz="1600" dirty="0" err="1">
                <a:latin typeface="Times New Roman" panose="02020603050405020304" pitchFamily="18" charset="0"/>
                <a:cs typeface="Times New Roman" panose="02020603050405020304" pitchFamily="18" charset="0"/>
              </a:rPr>
              <a:t>cssgridgarden.com</a:t>
            </a:r>
            <a:r>
              <a:rPr lang="en-US" sz="1600" dirty="0">
                <a:latin typeface="Times New Roman" panose="02020603050405020304" pitchFamily="18" charset="0"/>
                <a:cs typeface="Times New Roman" panose="02020603050405020304" pitchFamily="18" charset="0"/>
              </a:rPr>
              <a:t>/</a:t>
            </a:r>
          </a:p>
          <a:p>
            <a:r>
              <a:rPr lang="en-US" sz="1600" i="0" dirty="0">
                <a:effectLst/>
                <a:latin typeface="Times New Roman" panose="02020603050405020304" pitchFamily="18" charset="0"/>
                <a:cs typeface="Times New Roman" panose="02020603050405020304" pitchFamily="18" charset="0"/>
              </a:rPr>
              <a:t>Responsive Web</a:t>
            </a:r>
          </a:p>
          <a:p>
            <a:pPr lvl="1"/>
            <a:r>
              <a:rPr lang="en-US" i="0" dirty="0">
                <a:effectLst/>
                <a:latin typeface="Times New Roman" panose="02020603050405020304" pitchFamily="18" charset="0"/>
                <a:cs typeface="Times New Roman" panose="02020603050405020304" pitchFamily="18" charset="0"/>
                <a:hlinkClick r:id="rId5"/>
              </a:rPr>
              <a:t>https://www.w3schools.com/css/css_rwd_intro.asp</a:t>
            </a:r>
            <a:endParaRPr lang="en-US" dirty="0">
              <a:latin typeface="Times New Roman" panose="02020603050405020304" pitchFamily="18" charset="0"/>
              <a:cs typeface="Times New Roman" panose="02020603050405020304" pitchFamily="18" charset="0"/>
            </a:endParaRPr>
          </a:p>
          <a:p>
            <a:r>
              <a:rPr lang="en-US" sz="1600" b="1" i="0" dirty="0">
                <a:effectLst/>
                <a:latin typeface="Times New Roman" panose="02020603050405020304" pitchFamily="18" charset="0"/>
                <a:cs typeface="Times New Roman" panose="02020603050405020304" pitchFamily="18" charset="0"/>
              </a:rPr>
              <a:t>CSS </a:t>
            </a:r>
            <a:r>
              <a:rPr lang="en-US" sz="1600" b="1" i="0" dirty="0" err="1">
                <a:effectLst/>
                <a:latin typeface="Times New Roman" panose="02020603050405020304" pitchFamily="18" charset="0"/>
                <a:cs typeface="Times New Roman" panose="02020603050405020304" pitchFamily="18" charset="0"/>
              </a:rPr>
              <a:t>nâng</a:t>
            </a:r>
            <a:r>
              <a:rPr lang="en-US" sz="1600" b="1" i="0" dirty="0">
                <a:effectLst/>
                <a:latin typeface="Times New Roman" panose="02020603050405020304" pitchFamily="18" charset="0"/>
                <a:cs typeface="Times New Roman" panose="02020603050405020304" pitchFamily="18" charset="0"/>
              </a:rPr>
              <a:t> </a:t>
            </a:r>
            <a:r>
              <a:rPr lang="en-US" sz="1600" b="1" i="0" dirty="0" err="1">
                <a:effectLst/>
                <a:latin typeface="Times New Roman" panose="02020603050405020304" pitchFamily="18" charset="0"/>
                <a:cs typeface="Times New Roman" panose="02020603050405020304" pitchFamily="18" charset="0"/>
              </a:rPr>
              <a:t>cao</a:t>
            </a:r>
            <a:endParaRPr lang="en-US" sz="1600" b="1" i="0" dirty="0">
              <a:effectLst/>
              <a:latin typeface="Times New Roman" panose="02020603050405020304" pitchFamily="18" charset="0"/>
              <a:cs typeface="Times New Roman" panose="02020603050405020304" pitchFamily="18" charset="0"/>
            </a:endParaRPr>
          </a:p>
          <a:p>
            <a:pPr lvl="1"/>
            <a:r>
              <a:rPr lang="en-US" i="1" dirty="0">
                <a:latin typeface="Times New Roman" panose="02020603050405020304" pitchFamily="18" charset="0"/>
                <a:cs typeface="Times New Roman" panose="02020603050405020304" pitchFamily="18" charset="0"/>
              </a:rPr>
              <a:t>BEM</a:t>
            </a:r>
            <a:endParaRPr lang="en-US" i="1" dirty="0">
              <a:effectLst/>
              <a:latin typeface="Times New Roman" panose="02020603050405020304" pitchFamily="18" charset="0"/>
              <a:cs typeface="Times New Roman" panose="02020603050405020304" pitchFamily="18" charset="0"/>
            </a:endParaRPr>
          </a:p>
          <a:p>
            <a:pPr lvl="1"/>
            <a:r>
              <a:rPr lang="en-US" i="1" dirty="0">
                <a:solidFill>
                  <a:srgbClr val="111111"/>
                </a:solidFill>
                <a:effectLst/>
                <a:latin typeface="Times New Roman" panose="02020603050405020304" pitchFamily="18" charset="0"/>
                <a:cs typeface="Times New Roman" panose="02020603050405020304" pitchFamily="18" charset="0"/>
              </a:rPr>
              <a:t>SASS/SCSS , LESS CSS</a:t>
            </a:r>
          </a:p>
          <a:p>
            <a:pPr lvl="1"/>
            <a:r>
              <a:rPr lang="en-US" i="1" dirty="0">
                <a:solidFill>
                  <a:srgbClr val="111111"/>
                </a:solidFill>
                <a:latin typeface="Times New Roman" panose="02020603050405020304" pitchFamily="18" charset="0"/>
                <a:cs typeface="Times New Roman" panose="02020603050405020304" pitchFamily="18" charset="0"/>
              </a:rPr>
              <a:t>Framework: bootstrap,  </a:t>
            </a:r>
            <a:r>
              <a:rPr lang="en-US" i="1" dirty="0" err="1">
                <a:solidFill>
                  <a:srgbClr val="111111"/>
                </a:solidFill>
                <a:latin typeface="Times New Roman" panose="02020603050405020304" pitchFamily="18" charset="0"/>
                <a:cs typeface="Times New Roman" panose="02020603050405020304" pitchFamily="18" charset="0"/>
              </a:rPr>
              <a:t>Bulma</a:t>
            </a:r>
            <a:r>
              <a:rPr lang="en-US" i="1" dirty="0">
                <a:solidFill>
                  <a:srgbClr val="111111"/>
                </a:solidFill>
                <a:latin typeface="Times New Roman" panose="02020603050405020304" pitchFamily="18" charset="0"/>
                <a:cs typeface="Times New Roman" panose="02020603050405020304" pitchFamily="18" charset="0"/>
              </a:rPr>
              <a:t>, Tailwind, </a:t>
            </a:r>
            <a:r>
              <a:rPr lang="en-US" i="1" dirty="0">
                <a:solidFill>
                  <a:srgbClr val="000000"/>
                </a:solidFill>
                <a:effectLst/>
                <a:latin typeface="Times New Roman" panose="02020603050405020304" pitchFamily="18" charset="0"/>
                <a:cs typeface="Times New Roman" panose="02020603050405020304" pitchFamily="18" charset="0"/>
              </a:rPr>
              <a:t>Materialize….</a:t>
            </a:r>
            <a:endParaRPr lang="en-US" i="1" dirty="0">
              <a:solidFill>
                <a:srgbClr val="111111"/>
              </a:solidFill>
              <a:effectLst/>
              <a:latin typeface="Times New Roman" panose="02020603050405020304" pitchFamily="18" charset="0"/>
              <a:cs typeface="Times New Roman" panose="02020603050405020304" pitchFamily="18" charset="0"/>
            </a:endParaRPr>
          </a:p>
          <a:p>
            <a:pPr lvl="1"/>
            <a:endParaRPr lang="en-US"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814081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F7056-F0D3-AAEA-AC32-09A1DDC1B56A}"/>
              </a:ext>
            </a:extLst>
          </p:cNvPr>
          <p:cNvSpPr>
            <a:spLocks noGrp="1"/>
          </p:cNvSpPr>
          <p:nvPr>
            <p:ph type="title"/>
          </p:nvPr>
        </p:nvSpPr>
        <p:spPr>
          <a:xfrm>
            <a:off x="2592925" y="624110"/>
            <a:ext cx="8911687" cy="759522"/>
          </a:xfrm>
        </p:spPr>
        <p:txBody>
          <a:bodyPr/>
          <a:lstStyle/>
          <a:p>
            <a:r>
              <a:rPr lang="en-US" dirty="0" err="1"/>
              <a:t>Học</a:t>
            </a:r>
            <a:r>
              <a:rPr lang="en-US" dirty="0"/>
              <a:t> </a:t>
            </a:r>
            <a:r>
              <a:rPr lang="en-US" dirty="0" err="1"/>
              <a:t>Javascript</a:t>
            </a:r>
            <a:endParaRPr lang="en-US" dirty="0"/>
          </a:p>
        </p:txBody>
      </p:sp>
      <p:sp>
        <p:nvSpPr>
          <p:cNvPr id="3" name="Content Placeholder 2">
            <a:extLst>
              <a:ext uri="{FF2B5EF4-FFF2-40B4-BE49-F238E27FC236}">
                <a16:creationId xmlns:a16="http://schemas.microsoft.com/office/drawing/2014/main" id="{7781B9E7-0AD7-4C63-1C07-312C1E01F076}"/>
              </a:ext>
            </a:extLst>
          </p:cNvPr>
          <p:cNvSpPr>
            <a:spLocks noGrp="1"/>
          </p:cNvSpPr>
          <p:nvPr>
            <p:ph idx="1"/>
          </p:nvPr>
        </p:nvSpPr>
        <p:spPr>
          <a:xfrm>
            <a:off x="2432801" y="1628273"/>
            <a:ext cx="8915400" cy="3777622"/>
          </a:xfrm>
        </p:spPr>
        <p:txBody>
          <a:bodyPr>
            <a:normAutofit lnSpcReduction="10000"/>
          </a:bodyPr>
          <a:lstStyle/>
          <a:p>
            <a:r>
              <a:rPr lang="en-US" dirty="0" err="1">
                <a:latin typeface="Times New Roman" panose="02020603050405020304" pitchFamily="18" charset="0"/>
                <a:cs typeface="Times New Roman" panose="02020603050405020304" pitchFamily="18" charset="0"/>
              </a:rPr>
              <a:t>Cú</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pháp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trúc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ngôn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ngữ</a:t>
            </a:r>
            <a:r>
              <a:rPr lang="en-US" dirty="0">
                <a:latin typeface="Times New Roman" panose="02020603050405020304" pitchFamily="18" charset="0"/>
                <a:cs typeface="Times New Roman" panose="02020603050405020304" pitchFamily="18" charset="0"/>
              </a:rPr>
              <a:t> JS </a:t>
            </a:r>
            <a:r>
              <a:rPr lang="en-US" dirty="0" err="1">
                <a:latin typeface="Times New Roman" panose="02020603050405020304" pitchFamily="18" charset="0"/>
                <a:cs typeface="Times New Roman" panose="02020603050405020304" pitchFamily="18" charset="0"/>
              </a:rPr>
              <a:t>cơ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a:t>
            </a:r>
          </a:p>
          <a:p>
            <a:pPr lvl="1"/>
            <a:r>
              <a:rPr lang="en-US" dirty="0">
                <a:latin typeface="Times New Roman" panose="02020603050405020304" pitchFamily="18" charset="0"/>
                <a:cs typeface="Times New Roman" panose="02020603050405020304" pitchFamily="18" charset="0"/>
                <a:hlinkClick r:id="rId2"/>
              </a:rPr>
              <a:t>https://javascript.info/</a:t>
            </a:r>
            <a:endParaRPr lang="en-US" dirty="0">
              <a:latin typeface="Times New Roman" panose="02020603050405020304" pitchFamily="18" charset="0"/>
              <a:cs typeface="Times New Roman" panose="02020603050405020304" pitchFamily="18" charset="0"/>
            </a:endParaRPr>
          </a:p>
          <a:p>
            <a:pPr lvl="1"/>
            <a:r>
              <a:rPr lang="en-US" dirty="0">
                <a:latin typeface="Times New Roman" panose="02020603050405020304" pitchFamily="18" charset="0"/>
                <a:cs typeface="Times New Roman" panose="02020603050405020304" pitchFamily="18" charset="0"/>
              </a:rPr>
              <a:t>https://</a:t>
            </a:r>
            <a:r>
              <a:rPr lang="en-US" dirty="0" err="1">
                <a:latin typeface="Times New Roman" panose="02020603050405020304" pitchFamily="18" charset="0"/>
                <a:cs typeface="Times New Roman" panose="02020603050405020304" pitchFamily="18" charset="0"/>
              </a:rPr>
              <a:t>developer.mozilla.org</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en</a:t>
            </a:r>
            <a:r>
              <a:rPr lang="en-US" dirty="0">
                <a:latin typeface="Times New Roman" panose="02020603050405020304" pitchFamily="18" charset="0"/>
                <a:cs typeface="Times New Roman" panose="02020603050405020304" pitchFamily="18" charset="0"/>
              </a:rPr>
              <a:t>-US/docs/Web/JavaScript</a:t>
            </a:r>
          </a:p>
          <a:p>
            <a:r>
              <a:rPr lang="en-US" dirty="0">
                <a:latin typeface="Times New Roman" panose="02020603050405020304" pitchFamily="18" charset="0"/>
                <a:cs typeface="Times New Roman" panose="02020603050405020304" pitchFamily="18" charset="0"/>
              </a:rPr>
              <a:t>Thao </a:t>
            </a:r>
            <a:r>
              <a:rPr lang="en-US" dirty="0" err="1">
                <a:latin typeface="Times New Roman" panose="02020603050405020304" pitchFamily="18" charset="0"/>
                <a:cs typeface="Times New Roman" panose="02020603050405020304" pitchFamily="18" charset="0"/>
              </a:rPr>
              <a:t>tác</a:t>
            </a:r>
            <a:r>
              <a:rPr lang="en-US" dirty="0">
                <a:latin typeface="Times New Roman" panose="02020603050405020304" pitchFamily="18" charset="0"/>
                <a:cs typeface="Times New Roman" panose="02020603050405020304" pitchFamily="18" charset="0"/>
              </a:rPr>
              <a:t> DOM (document object model)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BOM (Brower object model)</a:t>
            </a:r>
          </a:p>
          <a:p>
            <a:pPr lvl="1"/>
            <a:r>
              <a:rPr lang="en-US" dirty="0">
                <a:latin typeface="Times New Roman" panose="02020603050405020304" pitchFamily="18" charset="0"/>
                <a:cs typeface="Times New Roman" panose="02020603050405020304" pitchFamily="18" charset="0"/>
              </a:rPr>
              <a:t>https://</a:t>
            </a:r>
            <a:r>
              <a:rPr lang="en-US" dirty="0" err="1">
                <a:latin typeface="Times New Roman" panose="02020603050405020304" pitchFamily="18" charset="0"/>
                <a:cs typeface="Times New Roman" panose="02020603050405020304" pitchFamily="18" charset="0"/>
              </a:rPr>
              <a:t>javascript.info</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dom</a:t>
            </a:r>
            <a:r>
              <a:rPr lang="en-US" dirty="0">
                <a:latin typeface="Times New Roman" panose="02020603050405020304" pitchFamily="18" charset="0"/>
                <a:cs typeface="Times New Roman" panose="02020603050405020304" pitchFamily="18" charset="0"/>
              </a:rPr>
              <a:t>-nodes</a:t>
            </a:r>
          </a:p>
          <a:p>
            <a:r>
              <a:rPr lang="en-US" dirty="0">
                <a:latin typeface="Times New Roman" panose="02020603050405020304" pitchFamily="18" charset="0"/>
                <a:cs typeface="Times New Roman" panose="02020603050405020304" pitchFamily="18" charset="0"/>
              </a:rPr>
              <a:t>Fetch API / Ajax (</a:t>
            </a:r>
            <a:r>
              <a:rPr lang="en-US" dirty="0" err="1">
                <a:latin typeface="Times New Roman" panose="02020603050405020304" pitchFamily="18" charset="0"/>
                <a:cs typeface="Times New Roman" panose="02020603050405020304" pitchFamily="18" charset="0"/>
              </a:rPr>
              <a:t>xhr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tác</a:t>
            </a:r>
            <a:r>
              <a:rPr lang="en-US" dirty="0">
                <a:latin typeface="Times New Roman" panose="02020603050405020304" pitchFamily="18" charset="0"/>
                <a:cs typeface="Times New Roman" panose="02020603050405020304" pitchFamily="18" charset="0"/>
              </a:rPr>
              <a:t> call data </a:t>
            </a:r>
            <a:r>
              <a:rPr lang="en-US" dirty="0" err="1">
                <a:latin typeface="Times New Roman" panose="02020603050405020304" pitchFamily="18" charset="0"/>
                <a:cs typeface="Times New Roman" panose="02020603050405020304" pitchFamily="18" charset="0"/>
              </a:rPr>
              <a:t>từ</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phía</a:t>
            </a:r>
            <a:r>
              <a:rPr lang="en-US" dirty="0">
                <a:latin typeface="Times New Roman" panose="02020603050405020304" pitchFamily="18" charset="0"/>
                <a:cs typeface="Times New Roman" panose="02020603050405020304" pitchFamily="18" charset="0"/>
              </a:rPr>
              <a:t> API)</a:t>
            </a:r>
          </a:p>
          <a:p>
            <a:r>
              <a:rPr lang="en-US" dirty="0">
                <a:latin typeface="Times New Roman" panose="02020603050405020304" pitchFamily="18" charset="0"/>
                <a:cs typeface="Times New Roman" panose="02020603050405020304" pitchFamily="18" charset="0"/>
              </a:rPr>
              <a:t>ES6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module </a:t>
            </a:r>
            <a:r>
              <a:rPr lang="en-US" dirty="0" err="1">
                <a:latin typeface="Times New Roman" panose="02020603050405020304" pitchFamily="18" charset="0"/>
                <a:cs typeface="Times New Roman" panose="02020603050405020304" pitchFamily="18" charset="0"/>
              </a:rPr>
              <a:t>phiên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Javascript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từ</a:t>
            </a:r>
            <a:r>
              <a:rPr lang="en-US" dirty="0">
                <a:latin typeface="Times New Roman" panose="02020603050405020304" pitchFamily="18" charset="0"/>
                <a:cs typeface="Times New Roman" panose="02020603050405020304" pitchFamily="18" charset="0"/>
              </a:rPr>
              <a:t> ES7 </a:t>
            </a:r>
            <a:r>
              <a:rPr lang="en-US" dirty="0" err="1">
                <a:latin typeface="Times New Roman" panose="02020603050405020304" pitchFamily="18" charset="0"/>
                <a:cs typeface="Times New Roman" panose="02020603050405020304" pitchFamily="18" charset="0"/>
              </a:rPr>
              <a:t>trở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Một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niệm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đặc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thù</a:t>
            </a:r>
            <a:r>
              <a:rPr lang="en-US" dirty="0">
                <a:latin typeface="Times New Roman" panose="02020603050405020304" pitchFamily="18" charset="0"/>
                <a:cs typeface="Times New Roman" panose="02020603050405020304" pitchFamily="18" charset="0"/>
              </a:rPr>
              <a:t> :</a:t>
            </a:r>
          </a:p>
          <a:p>
            <a:pPr lvl="1"/>
            <a:r>
              <a:rPr lang="en-US" sz="1800" dirty="0">
                <a:latin typeface="Times New Roman" panose="02020603050405020304" pitchFamily="18" charset="0"/>
                <a:cs typeface="Times New Roman" panose="02020603050405020304" pitchFamily="18" charset="0"/>
              </a:rPr>
              <a:t>Hoisting, Event </a:t>
            </a:r>
            <a:r>
              <a:rPr lang="en-US" sz="1800" dirty="0" err="1">
                <a:latin typeface="Times New Roman" panose="02020603050405020304" pitchFamily="18" charset="0"/>
                <a:cs typeface="Times New Roman" panose="02020603050405020304" pitchFamily="18" charset="0"/>
              </a:rPr>
              <a:t>Bubbing,Scope,Prototype</a:t>
            </a:r>
            <a:r>
              <a:rPr lang="en-US" sz="1800" dirty="0">
                <a:latin typeface="Times New Roman" panose="02020603050405020304" pitchFamily="18" charset="0"/>
                <a:cs typeface="Times New Roman" panose="02020603050405020304" pitchFamily="18" charset="0"/>
              </a:rPr>
              <a:t>, shadow DOM, strict</a:t>
            </a:r>
          </a:p>
          <a:p>
            <a:pPr lvl="1"/>
            <a:r>
              <a:rPr lang="en-US" sz="1800" dirty="0">
                <a:latin typeface="Times New Roman" panose="02020603050405020304" pitchFamily="18" charset="0"/>
                <a:cs typeface="Times New Roman" panose="02020603050405020304" pitchFamily="18" charset="0"/>
              </a:rPr>
              <a:t>Event loop, asynchronous, synchronous</a:t>
            </a:r>
          </a:p>
        </p:txBody>
      </p:sp>
    </p:spTree>
    <p:extLst>
      <p:ext uri="{BB962C8B-B14F-4D97-AF65-F5344CB8AC3E}">
        <p14:creationId xmlns:p14="http://schemas.microsoft.com/office/powerpoint/2010/main" val="13432188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C29F9-BE54-1294-CCFC-731F482019CF}"/>
              </a:ext>
            </a:extLst>
          </p:cNvPr>
          <p:cNvSpPr>
            <a:spLocks noGrp="1"/>
          </p:cNvSpPr>
          <p:nvPr>
            <p:ph type="title"/>
          </p:nvPr>
        </p:nvSpPr>
        <p:spPr>
          <a:xfrm>
            <a:off x="2592925" y="624110"/>
            <a:ext cx="8911687" cy="725188"/>
          </a:xfrm>
        </p:spPr>
        <p:txBody>
          <a:bodyPr/>
          <a:lstStyle/>
          <a:p>
            <a:r>
              <a:rPr lang="en-US" dirty="0">
                <a:latin typeface="Times New Roman" panose="02020603050405020304" pitchFamily="18" charset="0"/>
                <a:cs typeface="Times New Roman" panose="02020603050405020304" pitchFamily="18" charset="0"/>
              </a:rPr>
              <a:t>Chia </a:t>
            </a:r>
            <a:r>
              <a:rPr lang="en-US" dirty="0" err="1">
                <a:latin typeface="Times New Roman" panose="02020603050405020304" pitchFamily="18" charset="0"/>
                <a:cs typeface="Times New Roman" panose="02020603050405020304" pitchFamily="18" charset="0"/>
              </a:rPr>
              <a:t>sẻ</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chút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nghiệm</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FE23D11-661C-60F5-58C2-27CF0CB876AE}"/>
              </a:ext>
            </a:extLst>
          </p:cNvPr>
          <p:cNvSpPr>
            <a:spLocks noGrp="1"/>
          </p:cNvSpPr>
          <p:nvPr>
            <p:ph idx="1"/>
          </p:nvPr>
        </p:nvSpPr>
        <p:spPr>
          <a:xfrm>
            <a:off x="2440533" y="1676400"/>
            <a:ext cx="8915400" cy="4155688"/>
          </a:xfrm>
        </p:spPr>
        <p:txBody>
          <a:bodyPr>
            <a:normAutofit lnSpcReduction="10000"/>
          </a:bodyPr>
          <a:lstStyle/>
          <a:p>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thời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theo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phân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bổ</a:t>
            </a:r>
            <a:r>
              <a:rPr lang="en-US" dirty="0">
                <a:latin typeface="Times New Roman" panose="02020603050405020304" pitchFamily="18" charset="0"/>
                <a:cs typeface="Times New Roman" panose="02020603050405020304" pitchFamily="18" charset="0"/>
              </a:rPr>
              <a:t> :</a:t>
            </a:r>
          </a:p>
          <a:p>
            <a:pPr lvl="1"/>
            <a:r>
              <a:rPr lang="en-US" sz="1800" dirty="0">
                <a:latin typeface="Times New Roman" panose="02020603050405020304" pitchFamily="18" charset="0"/>
                <a:cs typeface="Times New Roman" panose="02020603050405020304" pitchFamily="18" charset="0"/>
              </a:rPr>
              <a:t>HTML (10%)</a:t>
            </a:r>
          </a:p>
          <a:p>
            <a:pPr lvl="1"/>
            <a:r>
              <a:rPr lang="en-US" sz="1800" dirty="0">
                <a:latin typeface="Times New Roman" panose="02020603050405020304" pitchFamily="18" charset="0"/>
                <a:cs typeface="Times New Roman" panose="02020603050405020304" pitchFamily="18" charset="0"/>
              </a:rPr>
              <a:t>CSS (40%)</a:t>
            </a:r>
          </a:p>
          <a:p>
            <a:pPr lvl="1"/>
            <a:r>
              <a:rPr lang="en-US" sz="1800" dirty="0" err="1">
                <a:latin typeface="Times New Roman" panose="02020603050405020304" pitchFamily="18" charset="0"/>
                <a:cs typeface="Times New Roman" panose="02020603050405020304" pitchFamily="18" charset="0"/>
              </a:rPr>
              <a:t>Javascript</a:t>
            </a:r>
            <a:r>
              <a:rPr lang="en-US" sz="1800" dirty="0">
                <a:latin typeface="Times New Roman" panose="02020603050405020304" pitchFamily="18" charset="0"/>
                <a:cs typeface="Times New Roman" panose="02020603050405020304" pitchFamily="18" charset="0"/>
              </a:rPr>
              <a:t>(50%)</a:t>
            </a:r>
          </a:p>
          <a:p>
            <a:r>
              <a:rPr lang="en-US" sz="2000" dirty="0">
                <a:latin typeface="Times New Roman" panose="02020603050405020304" pitchFamily="18" charset="0"/>
                <a:cs typeface="Times New Roman" panose="02020603050405020304" pitchFamily="18" charset="0"/>
              </a:rPr>
              <a:t>HTML </a:t>
            </a:r>
            <a:r>
              <a:rPr lang="en-US" sz="2000" dirty="0" err="1">
                <a:latin typeface="Times New Roman" panose="02020603050405020304" pitchFamily="18" charset="0"/>
                <a:cs typeface="Times New Roman" panose="02020603050405020304" pitchFamily="18" charset="0"/>
              </a:rPr>
              <a:t>khá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giản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sẽ</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quá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nhiều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thời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gian</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CSS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đầu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nhiều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kiến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thức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phải</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mạnh</a:t>
            </a:r>
            <a:r>
              <a:rPr lang="en-US" sz="2000" b="1"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giao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diện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người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dùng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này</a:t>
            </a:r>
            <a:r>
              <a:rPr lang="en-US" sz="2000" dirty="0">
                <a:latin typeface="Times New Roman" panose="02020603050405020304" pitchFamily="18" charset="0"/>
                <a:cs typeface="Times New Roman" panose="02020603050405020304" pitchFamily="18" charset="0"/>
              </a:rPr>
              <a:t>.</a:t>
            </a:r>
          </a:p>
          <a:p>
            <a:r>
              <a:rPr lang="en-US" sz="2000" dirty="0" err="1">
                <a:latin typeface="Times New Roman" panose="02020603050405020304" pitchFamily="18" charset="0"/>
                <a:cs typeface="Times New Roman" panose="02020603050405020304" pitchFamily="18" charset="0"/>
              </a:rPr>
              <a:t>Javascipt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hơn</a:t>
            </a:r>
            <a:r>
              <a:rPr lang="en-US" sz="2000" dirty="0">
                <a:latin typeface="Times New Roman" panose="02020603050405020304" pitchFamily="18" charset="0"/>
                <a:cs typeface="Times New Roman" panose="02020603050405020304" pitchFamily="18" charset="0"/>
              </a:rPr>
              <a:t> 2 </a:t>
            </a:r>
            <a:r>
              <a:rPr lang="en-US" sz="2000" dirty="0" err="1">
                <a:latin typeface="Times New Roman" panose="02020603050405020304" pitchFamily="18" charset="0"/>
                <a:cs typeface="Times New Roman" panose="02020603050405020304" pitchFamily="18" charset="0"/>
              </a:rPr>
              <a:t>đối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tượng</a:t>
            </a:r>
            <a:r>
              <a:rPr lang="en-US" sz="2000" dirty="0">
                <a:latin typeface="Times New Roman" panose="02020603050405020304" pitchFamily="18" charset="0"/>
                <a:cs typeface="Times New Roman" panose="02020603050405020304" pitchFamily="18" charset="0"/>
              </a:rPr>
              <a:t> kia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điều</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kiện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tiên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quyết</a:t>
            </a:r>
            <a:r>
              <a:rPr lang="en-US" sz="2000" b="1"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này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chúng</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học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tiếp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cận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Framework Frontend </a:t>
            </a:r>
            <a:r>
              <a:rPr lang="en-US" sz="2000" dirty="0" err="1">
                <a:latin typeface="Times New Roman" panose="02020603050405020304" pitchFamily="18" charset="0"/>
                <a:cs typeface="Times New Roman" panose="02020603050405020304" pitchFamily="18" charset="0"/>
              </a:rPr>
              <a:t>được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dễ</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hơn</a:t>
            </a:r>
            <a:r>
              <a:rPr lang="en-US" sz="2000" dirty="0">
                <a:latin typeface="Times New Roman" panose="02020603050405020304" pitchFamily="18" charset="0"/>
                <a:cs typeface="Times New Roman" panose="02020603050405020304" pitchFamily="18" charset="0"/>
              </a:rPr>
              <a:t>.</a:t>
            </a:r>
          </a:p>
          <a:p>
            <a:r>
              <a:rPr lang="en-US" sz="2000" b="1" dirty="0" err="1">
                <a:latin typeface="Times New Roman" panose="02020603050405020304" pitchFamily="18" charset="0"/>
                <a:cs typeface="Times New Roman" panose="02020603050405020304" pitchFamily="18" charset="0"/>
              </a:rPr>
              <a:t>Yêu</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cầu</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kết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quả</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Phải</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làm</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được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một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giao</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diện</a:t>
            </a:r>
            <a:r>
              <a:rPr lang="en-US" sz="2000" b="1" dirty="0">
                <a:latin typeface="Times New Roman" panose="02020603050405020304" pitchFamily="18" charset="0"/>
                <a:cs typeface="Times New Roman" panose="02020603050405020304" pitchFamily="18" charset="0"/>
              </a:rPr>
              <a:t> web </a:t>
            </a:r>
            <a:r>
              <a:rPr lang="en-US" sz="2000" b="1" dirty="0" err="1">
                <a:latin typeface="Times New Roman" panose="02020603050405020304" pitchFamily="18" charset="0"/>
                <a:cs typeface="Times New Roman" panose="02020603050405020304" pitchFamily="18" charset="0"/>
              </a:rPr>
              <a:t>tĩnh</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đáp</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ứng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chính</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xác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các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yêu</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cầu</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với</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giao</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diện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đồ</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hoạ</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thiết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kế</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đã</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đưa</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ra.</a:t>
            </a: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9814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35240-3507-DB8B-9107-CA3BAF73DAAD}"/>
              </a:ext>
            </a:extLst>
          </p:cNvPr>
          <p:cNvSpPr>
            <a:spLocks noGrp="1"/>
          </p:cNvSpPr>
          <p:nvPr>
            <p:ph type="title"/>
          </p:nvPr>
        </p:nvSpPr>
        <p:spPr>
          <a:xfrm>
            <a:off x="2592925" y="624110"/>
            <a:ext cx="8911687" cy="695647"/>
          </a:xfrm>
        </p:spPr>
        <p:txBody>
          <a:bodyPr/>
          <a:lstStyle/>
          <a:p>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GIT / GitHub</a:t>
            </a:r>
          </a:p>
        </p:txBody>
      </p:sp>
      <p:sp>
        <p:nvSpPr>
          <p:cNvPr id="3" name="Content Placeholder 2">
            <a:extLst>
              <a:ext uri="{FF2B5EF4-FFF2-40B4-BE49-F238E27FC236}">
                <a16:creationId xmlns:a16="http://schemas.microsoft.com/office/drawing/2014/main" id="{EF9784AC-1EAB-00D1-6AC5-86BAD42F7CCF}"/>
              </a:ext>
            </a:extLst>
          </p:cNvPr>
          <p:cNvSpPr>
            <a:spLocks noGrp="1"/>
          </p:cNvSpPr>
          <p:nvPr>
            <p:ph idx="1"/>
          </p:nvPr>
        </p:nvSpPr>
        <p:spPr>
          <a:xfrm>
            <a:off x="2589212" y="1760620"/>
            <a:ext cx="8915400" cy="4473269"/>
          </a:xfrm>
        </p:spPr>
        <p:txBody>
          <a:bodyPr>
            <a:normAutofit/>
          </a:bodyPr>
          <a:lstStyle/>
          <a:p>
            <a:r>
              <a:rPr lang="en-US" b="1" i="1" dirty="0">
                <a:latin typeface="Times New Roman" panose="02020603050405020304" pitchFamily="18" charset="0"/>
                <a:cs typeface="Times New Roman" panose="02020603050405020304" pitchFamily="18" charset="0"/>
              </a:rPr>
              <a:t>Git is a free and open source distributed version control system designed to handle everything from small to very large projects with speed and efficiency.</a:t>
            </a:r>
          </a:p>
          <a:p>
            <a:r>
              <a:rPr lang="vi-VN" dirty="0">
                <a:latin typeface="Times New Roman" panose="02020603050405020304" pitchFamily="18" charset="0"/>
                <a:cs typeface="Times New Roman" panose="02020603050405020304" pitchFamily="18" charset="0"/>
              </a:rPr>
              <a:t>Git là một hệ thống kiểm soát phiên bản phân tán mã nguồn mở và miễn phí được thiết kế để xử lý mọi thứ từ các dự án nhỏ đến rất lớn với tốc độ và hiệu quả.</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hlinkClick r:id="rId2"/>
              </a:rPr>
              <a:t>https://git-scm.com/docs</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Biết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đặt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git </a:t>
            </a:r>
            <a:r>
              <a:rPr lang="en-US" dirty="0" err="1">
                <a:latin typeface="Times New Roman" panose="02020603050405020304" pitchFamily="18" charset="0"/>
                <a:cs typeface="Times New Roman" panose="02020603050405020304" pitchFamily="18" charset="0"/>
              </a:rPr>
              <a:t>trên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máy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nhân</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Nắm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tài</a:t>
            </a:r>
            <a:r>
              <a:rPr lang="en-US" dirty="0">
                <a:latin typeface="Times New Roman" panose="02020603050405020304" pitchFamily="18" charset="0"/>
                <a:cs typeface="Times New Roman" panose="02020603050405020304" pitchFamily="18" charset="0"/>
              </a:rPr>
              <a:t> lieu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GIT:</a:t>
            </a:r>
          </a:p>
          <a:p>
            <a:pPr lvl="1"/>
            <a:r>
              <a:rPr lang="en-US" sz="1800" dirty="0" err="1">
                <a:latin typeface="Times New Roman" panose="02020603050405020304" pitchFamily="18" charset="0"/>
                <a:cs typeface="Times New Roman" panose="02020603050405020304" pitchFamily="18" charset="0"/>
              </a:rPr>
              <a:t>Nhận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và</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tạo</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dự</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án</a:t>
            </a:r>
            <a:r>
              <a:rPr lang="en-US" sz="1800" dirty="0">
                <a:latin typeface="Times New Roman" panose="02020603050405020304" pitchFamily="18" charset="0"/>
                <a:cs typeface="Times New Roman" panose="02020603050405020304" pitchFamily="18" charset="0"/>
              </a:rPr>
              <a:t> (Getting and Creating Projects)</a:t>
            </a:r>
          </a:p>
          <a:p>
            <a:pPr lvl="1"/>
            <a:r>
              <a:rPr lang="en-US" sz="1800" dirty="0">
                <a:latin typeface="Times New Roman" panose="02020603050405020304" pitchFamily="18" charset="0"/>
                <a:cs typeface="Times New Roman" panose="02020603050405020304" pitchFamily="18" charset="0"/>
              </a:rPr>
              <a:t>Basic Snapshotting ( add, status, commit, reset, restore …)</a:t>
            </a:r>
          </a:p>
          <a:p>
            <a:pPr lvl="1"/>
            <a:r>
              <a:rPr lang="en-US" sz="1800" dirty="0" err="1">
                <a:latin typeface="Times New Roman" panose="02020603050405020304" pitchFamily="18" charset="0"/>
                <a:cs typeface="Times New Roman" panose="02020603050405020304" pitchFamily="18" charset="0"/>
              </a:rPr>
              <a:t>Phân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nhánh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và</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sáp</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nhập</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dự</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án</a:t>
            </a:r>
            <a:r>
              <a:rPr lang="en-US" sz="1800" dirty="0">
                <a:latin typeface="Times New Roman" panose="02020603050405020304" pitchFamily="18" charset="0"/>
                <a:cs typeface="Times New Roman" panose="02020603050405020304" pitchFamily="18" charset="0"/>
              </a:rPr>
              <a:t> (Branching and Merging)</a:t>
            </a:r>
          </a:p>
          <a:p>
            <a:pPr lvl="1"/>
            <a:r>
              <a:rPr lang="en-US" sz="1800" dirty="0">
                <a:latin typeface="Times New Roman" panose="02020603050405020304" pitchFamily="18" charset="0"/>
                <a:cs typeface="Times New Roman" panose="02020603050405020304" pitchFamily="18" charset="0"/>
              </a:rPr>
              <a:t>Chia </a:t>
            </a:r>
            <a:r>
              <a:rPr lang="en-US" sz="1800" dirty="0" err="1">
                <a:latin typeface="Times New Roman" panose="02020603050405020304" pitchFamily="18" charset="0"/>
                <a:cs typeface="Times New Roman" panose="02020603050405020304" pitchFamily="18" charset="0"/>
              </a:rPr>
              <a:t>sẻ</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và</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cập</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nhật</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dự</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án</a:t>
            </a:r>
            <a:r>
              <a:rPr lang="en-US" sz="1800" dirty="0">
                <a:latin typeface="Times New Roman" panose="02020603050405020304" pitchFamily="18" charset="0"/>
                <a:cs typeface="Times New Roman" panose="02020603050405020304" pitchFamily="18" charset="0"/>
              </a:rPr>
              <a:t> (Sharing and Updating Projects)</a:t>
            </a:r>
          </a:p>
          <a:p>
            <a:pPr lvl="1"/>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6643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D1835-1B98-65B3-2D99-6EF577500342}"/>
              </a:ext>
            </a:extLst>
          </p:cNvPr>
          <p:cNvSpPr>
            <a:spLocks noGrp="1"/>
          </p:cNvSpPr>
          <p:nvPr>
            <p:ph type="title"/>
          </p:nvPr>
        </p:nvSpPr>
        <p:spPr>
          <a:xfrm>
            <a:off x="2592924" y="624110"/>
            <a:ext cx="8911687" cy="771553"/>
          </a:xfrm>
        </p:spPr>
        <p:txBody>
          <a:bodyPr/>
          <a:lstStyle/>
          <a:p>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GIT/GitHub</a:t>
            </a:r>
          </a:p>
        </p:txBody>
      </p:sp>
      <p:sp>
        <p:nvSpPr>
          <p:cNvPr id="3" name="Content Placeholder 2">
            <a:extLst>
              <a:ext uri="{FF2B5EF4-FFF2-40B4-BE49-F238E27FC236}">
                <a16:creationId xmlns:a16="http://schemas.microsoft.com/office/drawing/2014/main" id="{F939623A-38A5-0880-187C-A5E8B340CBC7}"/>
              </a:ext>
            </a:extLst>
          </p:cNvPr>
          <p:cNvSpPr>
            <a:spLocks noGrp="1"/>
          </p:cNvSpPr>
          <p:nvPr>
            <p:ph sz="half" idx="1"/>
          </p:nvPr>
        </p:nvSpPr>
        <p:spPr>
          <a:xfrm>
            <a:off x="2589212" y="2133600"/>
            <a:ext cx="3919872" cy="3485146"/>
          </a:xfrm>
        </p:spPr>
        <p:txBody>
          <a:bodyPr/>
          <a:lstStyle/>
          <a:p>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dung GitHub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thực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GIT</a:t>
            </a:r>
          </a:p>
          <a:p>
            <a:r>
              <a:rPr lang="en-US" dirty="0" err="1">
                <a:latin typeface="Times New Roman" panose="02020603050405020304" pitchFamily="18" charset="0"/>
                <a:cs typeface="Times New Roman" panose="02020603050405020304" pitchFamily="18" charset="0"/>
              </a:rPr>
              <a:t>Tạo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khoản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trên</a:t>
            </a:r>
            <a:r>
              <a:rPr lang="en-US" dirty="0">
                <a:latin typeface="Times New Roman" panose="02020603050405020304" pitchFamily="18" charset="0"/>
                <a:cs typeface="Times New Roman" panose="02020603050405020304" pitchFamily="18" charset="0"/>
              </a:rPr>
              <a:t> GitHub</a:t>
            </a:r>
          </a:p>
          <a:p>
            <a:r>
              <a:rPr lang="en-US" dirty="0" err="1">
                <a:latin typeface="Times New Roman" panose="02020603050405020304" pitchFamily="18" charset="0"/>
                <a:cs typeface="Times New Roman" panose="02020603050405020304" pitchFamily="18" charset="0"/>
              </a:rPr>
              <a:t>Biết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tạo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trên</a:t>
            </a:r>
            <a:r>
              <a:rPr lang="en-US" dirty="0">
                <a:latin typeface="Times New Roman" panose="02020603050405020304" pitchFamily="18" charset="0"/>
                <a:cs typeface="Times New Roman" panose="02020603050405020304" pitchFamily="18" charset="0"/>
              </a:rPr>
              <a:t> GitHub</a:t>
            </a:r>
          </a:p>
          <a:p>
            <a:r>
              <a:rPr lang="en-US" b="1" dirty="0">
                <a:latin typeface="Times New Roman" panose="02020603050405020304" pitchFamily="18" charset="0"/>
                <a:cs typeface="Times New Roman" panose="02020603050405020304" pitchFamily="18" charset="0"/>
              </a:rPr>
              <a:t>https://</a:t>
            </a:r>
            <a:r>
              <a:rPr lang="en-US" b="1" dirty="0" err="1">
                <a:latin typeface="Times New Roman" panose="02020603050405020304" pitchFamily="18" charset="0"/>
                <a:cs typeface="Times New Roman" panose="02020603050405020304" pitchFamily="18" charset="0"/>
              </a:rPr>
              <a:t>github.com</a:t>
            </a:r>
            <a:r>
              <a:rPr lang="en-US" b="1" dirty="0">
                <a:latin typeface="Times New Roman" panose="02020603050405020304" pitchFamily="18" charset="0"/>
                <a:cs typeface="Times New Roman" panose="02020603050405020304" pitchFamily="18" charset="0"/>
              </a:rPr>
              <a:t>/</a:t>
            </a:r>
          </a:p>
        </p:txBody>
      </p:sp>
      <p:pic>
        <p:nvPicPr>
          <p:cNvPr id="6" name="Content Placeholder 5">
            <a:extLst>
              <a:ext uri="{FF2B5EF4-FFF2-40B4-BE49-F238E27FC236}">
                <a16:creationId xmlns:a16="http://schemas.microsoft.com/office/drawing/2014/main" id="{D3AF0004-D1F7-9AA4-9EB0-9FC5D36D0309}"/>
              </a:ext>
            </a:extLst>
          </p:cNvPr>
          <p:cNvPicPr>
            <a:picLocks noGrp="1" noChangeAspect="1"/>
          </p:cNvPicPr>
          <p:nvPr>
            <p:ph sz="half" idx="2"/>
          </p:nvPr>
        </p:nvPicPr>
        <p:blipFill>
          <a:blip r:embed="rId2"/>
          <a:stretch>
            <a:fillRect/>
          </a:stretch>
        </p:blipFill>
        <p:spPr>
          <a:xfrm>
            <a:off x="6727652" y="2133601"/>
            <a:ext cx="5205460" cy="3485146"/>
          </a:xfrm>
        </p:spPr>
      </p:pic>
    </p:spTree>
    <p:extLst>
      <p:ext uri="{BB962C8B-B14F-4D97-AF65-F5344CB8AC3E}">
        <p14:creationId xmlns:p14="http://schemas.microsoft.com/office/powerpoint/2010/main" val="4223441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9C7C6-6AD5-8AAD-1BE5-6CA644350745}"/>
              </a:ext>
            </a:extLst>
          </p:cNvPr>
          <p:cNvSpPr>
            <a:spLocks noGrp="1"/>
          </p:cNvSpPr>
          <p:nvPr>
            <p:ph type="title"/>
          </p:nvPr>
        </p:nvSpPr>
        <p:spPr>
          <a:xfrm>
            <a:off x="2592925" y="624110"/>
            <a:ext cx="8911687" cy="771553"/>
          </a:xfrm>
        </p:spPr>
        <p:txBody>
          <a:bodyPr/>
          <a:lstStyle/>
          <a:p>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gói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trong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D1DA57F-63BC-20C6-9F5B-F55C4F8D595E}"/>
              </a:ext>
            </a:extLst>
          </p:cNvPr>
          <p:cNvSpPr>
            <a:spLocks noGrp="1"/>
          </p:cNvSpPr>
          <p:nvPr>
            <p:ph idx="1"/>
          </p:nvPr>
        </p:nvSpPr>
        <p:spPr>
          <a:xfrm>
            <a:off x="2589212" y="1636295"/>
            <a:ext cx="8915400" cy="4274927"/>
          </a:xfrm>
        </p:spPr>
        <p:txBody>
          <a:bodyPr>
            <a:normAutofit lnSpcReduction="10000"/>
          </a:bodyPr>
          <a:lstStyle/>
          <a:p>
            <a:r>
              <a:rPr lang="en-US" b="1" dirty="0">
                <a:latin typeface="Times New Roman" panose="02020603050405020304" pitchFamily="18" charset="0"/>
                <a:cs typeface="Times New Roman" panose="02020603050405020304" pitchFamily="18" charset="0"/>
              </a:rPr>
              <a:t>NPM</a:t>
            </a:r>
            <a:r>
              <a:rPr lang="en-US" dirty="0">
                <a:latin typeface="Times New Roman" panose="02020603050405020304" pitchFamily="18" charset="0"/>
                <a:cs typeface="Times New Roman" panose="02020603050405020304" pitchFamily="18" charset="0"/>
              </a:rPr>
              <a:t> </a:t>
            </a:r>
          </a:p>
          <a:p>
            <a:pPr lvl="1"/>
            <a:r>
              <a:rPr lang="en-US" b="1" i="1" dirty="0">
                <a:solidFill>
                  <a:srgbClr val="374151"/>
                </a:solidFill>
                <a:effectLst/>
                <a:latin typeface="Times New Roman" panose="02020603050405020304" pitchFamily="18" charset="0"/>
                <a:cs typeface="Times New Roman" panose="02020603050405020304" pitchFamily="18" charset="0"/>
              </a:rPr>
              <a:t>NPM is a package manager for the JavaScript programming language maintained by </a:t>
            </a:r>
            <a:r>
              <a:rPr lang="en-US" b="1" i="1" dirty="0" err="1">
                <a:solidFill>
                  <a:srgbClr val="374151"/>
                </a:solidFill>
                <a:effectLst/>
                <a:latin typeface="Times New Roman" panose="02020603050405020304" pitchFamily="18" charset="0"/>
                <a:cs typeface="Times New Roman" panose="02020603050405020304" pitchFamily="18" charset="0"/>
              </a:rPr>
              <a:t>npm</a:t>
            </a:r>
            <a:r>
              <a:rPr lang="en-US" b="1" i="1" dirty="0">
                <a:solidFill>
                  <a:srgbClr val="374151"/>
                </a:solidFill>
                <a:effectLst/>
                <a:latin typeface="Times New Roman" panose="02020603050405020304" pitchFamily="18" charset="0"/>
                <a:cs typeface="Times New Roman" panose="02020603050405020304" pitchFamily="18" charset="0"/>
              </a:rPr>
              <a:t>, Inc. </a:t>
            </a:r>
            <a:r>
              <a:rPr lang="en-US" b="1" i="1" dirty="0" err="1">
                <a:solidFill>
                  <a:srgbClr val="374151"/>
                </a:solidFill>
                <a:effectLst/>
                <a:latin typeface="Times New Roman" panose="02020603050405020304" pitchFamily="18" charset="0"/>
                <a:cs typeface="Times New Roman" panose="02020603050405020304" pitchFamily="18" charset="0"/>
              </a:rPr>
              <a:t>npm</a:t>
            </a:r>
            <a:r>
              <a:rPr lang="en-US" b="1" i="1" dirty="0">
                <a:solidFill>
                  <a:srgbClr val="374151"/>
                </a:solidFill>
                <a:effectLst/>
                <a:latin typeface="Times New Roman" panose="02020603050405020304" pitchFamily="18" charset="0"/>
                <a:cs typeface="Times New Roman" panose="02020603050405020304" pitchFamily="18" charset="0"/>
              </a:rPr>
              <a:t> is the default package manager for the JavaScript runtime environment Node.js.</a:t>
            </a:r>
          </a:p>
          <a:p>
            <a:pPr lvl="1"/>
            <a:r>
              <a:rPr lang="vi-VN" dirty="0">
                <a:latin typeface="Times New Roman" panose="02020603050405020304" pitchFamily="18" charset="0"/>
                <a:cs typeface="Times New Roman" panose="02020603050405020304" pitchFamily="18" charset="0"/>
              </a:rPr>
              <a:t>npm là trình quản lý gói cho ngôn ngữ lập trình JavaScript được duy trì bởi npm, Inc. npm là trình quản lý gói mặc định cho môi trường thời gian chạy JavaScript Node.js.</a:t>
            </a:r>
          </a:p>
          <a:p>
            <a:pPr lvl="1"/>
            <a:r>
              <a:rPr lang="vi-VN" dirty="0">
                <a:latin typeface="Times New Roman" panose="02020603050405020304" pitchFamily="18" charset="0"/>
                <a:cs typeface="Times New Roman" panose="02020603050405020304" pitchFamily="18" charset="0"/>
              </a:rPr>
              <a:t>https://www.npmjs.com/</a:t>
            </a:r>
          </a:p>
          <a:p>
            <a:r>
              <a:rPr lang="en-US" b="1" i="0" dirty="0">
                <a:effectLst/>
                <a:latin typeface="Times New Roman" panose="02020603050405020304" pitchFamily="18" charset="0"/>
                <a:cs typeface="Times New Roman" panose="02020603050405020304" pitchFamily="18" charset="0"/>
              </a:rPr>
              <a:t>Yarn</a:t>
            </a:r>
          </a:p>
          <a:p>
            <a:pPr lvl="1"/>
            <a:r>
              <a:rPr lang="en-US" b="1" i="1" dirty="0">
                <a:latin typeface="Times New Roman" panose="02020603050405020304" pitchFamily="18" charset="0"/>
                <a:cs typeface="Times New Roman" panose="02020603050405020304" pitchFamily="18" charset="0"/>
              </a:rPr>
              <a:t>Yarn is a software packaging system developed in 2016 by Facebook for Node.js JavaScript runtime environment that provides speed, consistency, stability, and security as an alternative to </a:t>
            </a:r>
            <a:r>
              <a:rPr lang="en-US" b="1" i="1" dirty="0" err="1">
                <a:latin typeface="Times New Roman" panose="02020603050405020304" pitchFamily="18" charset="0"/>
                <a:cs typeface="Times New Roman" panose="02020603050405020304" pitchFamily="18" charset="0"/>
              </a:rPr>
              <a:t>npm</a:t>
            </a:r>
            <a:r>
              <a:rPr lang="en-US" b="1" i="1" dirty="0">
                <a:latin typeface="Times New Roman" panose="02020603050405020304" pitchFamily="18" charset="0"/>
                <a:cs typeface="Times New Roman" panose="02020603050405020304" pitchFamily="18" charset="0"/>
              </a:rPr>
              <a:t> (package manager).</a:t>
            </a:r>
            <a:endParaRPr lang="vi-VN" b="1" i="1" dirty="0">
              <a:latin typeface="Times New Roman" panose="02020603050405020304" pitchFamily="18" charset="0"/>
              <a:cs typeface="Times New Roman" panose="02020603050405020304" pitchFamily="18" charset="0"/>
            </a:endParaRPr>
          </a:p>
          <a:p>
            <a:pPr lvl="1"/>
            <a:r>
              <a:rPr lang="vi-VN" dirty="0">
                <a:latin typeface="Times New Roman" panose="02020603050405020304" pitchFamily="18" charset="0"/>
                <a:cs typeface="Times New Roman" panose="02020603050405020304" pitchFamily="18" charset="0"/>
              </a:rPr>
              <a:t>Yarn là hệ thống đóng gói phần mềm do Facebook phát triển vào năm 2016 cho môi trường thời gian chạy JavaScript của Node.js, cung cấp tốc độ, tính nhất quán, tính ổn định và bảo mật thay thế cho npm (trình quản lý gói).</a:t>
            </a:r>
          </a:p>
          <a:p>
            <a:pPr lvl="1"/>
            <a:r>
              <a:rPr lang="en-US" dirty="0">
                <a:latin typeface="Times New Roman" panose="02020603050405020304" pitchFamily="18" charset="0"/>
                <a:cs typeface="Times New Roman" panose="02020603050405020304" pitchFamily="18" charset="0"/>
              </a:rPr>
              <a:t>https://</a:t>
            </a:r>
            <a:r>
              <a:rPr lang="en-US" dirty="0" err="1">
                <a:latin typeface="Times New Roman" panose="02020603050405020304" pitchFamily="18" charset="0"/>
                <a:cs typeface="Times New Roman" panose="02020603050405020304" pitchFamily="18" charset="0"/>
              </a:rPr>
              <a:t>yarnpkg.com</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18777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C98D8-7139-1CD3-D46A-D0AFEF31E867}"/>
              </a:ext>
            </a:extLst>
          </p:cNvPr>
          <p:cNvSpPr>
            <a:spLocks noGrp="1"/>
          </p:cNvSpPr>
          <p:nvPr>
            <p:ph type="title"/>
          </p:nvPr>
        </p:nvSpPr>
        <p:spPr/>
        <p:txBody>
          <a:bodyPr/>
          <a:lstStyle/>
          <a:p>
            <a:pPr algn="ctr"/>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triển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nghiệp</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40292D8-0A71-625E-57BB-53B429D75863}"/>
              </a:ext>
            </a:extLst>
          </p:cNvPr>
          <p:cNvSpPr>
            <a:spLocks noGrp="1"/>
          </p:cNvSpPr>
          <p:nvPr>
            <p:ph idx="1"/>
          </p:nvPr>
        </p:nvSpPr>
        <p:spPr/>
        <p:txBody>
          <a:bodyPr>
            <a:normAutofit/>
          </a:bodyPr>
          <a:lstStyle/>
          <a:p>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dung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tools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hỗ</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triển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nhanh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một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Frontend </a:t>
            </a:r>
            <a:r>
              <a:rPr lang="en-US" dirty="0" err="1">
                <a:latin typeface="Times New Roman" panose="02020603050405020304" pitchFamily="18" charset="0"/>
                <a:cs typeface="Times New Roman" panose="02020603050405020304" pitchFamily="18" charset="0"/>
              </a:rPr>
              <a:t>chuyên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nghiệp</a:t>
            </a:r>
            <a:endParaRPr lang="en-US" dirty="0">
              <a:latin typeface="Times New Roman" panose="02020603050405020304" pitchFamily="18" charset="0"/>
              <a:cs typeface="Times New Roman" panose="02020603050405020304" pitchFamily="18" charset="0"/>
            </a:endParaRPr>
          </a:p>
          <a:p>
            <a:pPr lvl="1"/>
            <a:r>
              <a:rPr lang="en-US" sz="1800" dirty="0" err="1">
                <a:latin typeface="Times New Roman" panose="02020603050405020304" pitchFamily="18" charset="0"/>
                <a:cs typeface="Times New Roman" panose="02020603050405020304" pitchFamily="18" charset="0"/>
              </a:rPr>
              <a:t>Vite</a:t>
            </a:r>
            <a:r>
              <a:rPr lang="en-US"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hlinkClick r:id="rId2"/>
              </a:rPr>
              <a:t>https://vitejs.dev/</a:t>
            </a:r>
            <a:r>
              <a:rPr lang="en-US" sz="1800" dirty="0">
                <a:latin typeface="Times New Roman" panose="02020603050405020304" pitchFamily="18" charset="0"/>
                <a:cs typeface="Times New Roman" panose="02020603050405020304" pitchFamily="18" charset="0"/>
              </a:rPr>
              <a:t>)</a:t>
            </a:r>
          </a:p>
          <a:p>
            <a:pPr lvl="1"/>
            <a:r>
              <a:rPr lang="en-US" sz="1800" dirty="0">
                <a:latin typeface="Times New Roman" panose="02020603050405020304" pitchFamily="18" charset="0"/>
                <a:cs typeface="Times New Roman" panose="02020603050405020304" pitchFamily="18" charset="0"/>
              </a:rPr>
              <a:t>NPM Scripts (</a:t>
            </a:r>
            <a:r>
              <a:rPr lang="en-US" sz="1800" dirty="0">
                <a:latin typeface="Times New Roman" panose="02020603050405020304" pitchFamily="18" charset="0"/>
                <a:cs typeface="Times New Roman" panose="02020603050405020304" pitchFamily="18" charset="0"/>
                <a:hlinkClick r:id="rId3"/>
              </a:rPr>
              <a:t>https://docs.npmjs.com/</a:t>
            </a:r>
            <a:r>
              <a:rPr lang="en-US" sz="1800" dirty="0">
                <a:latin typeface="Times New Roman" panose="02020603050405020304" pitchFamily="18" charset="0"/>
                <a:cs typeface="Times New Roman" panose="02020603050405020304" pitchFamily="18" charset="0"/>
              </a:rPr>
              <a:t>)</a:t>
            </a:r>
          </a:p>
          <a:p>
            <a:pPr lvl="1"/>
            <a:r>
              <a:rPr lang="en-US" sz="1800" dirty="0" err="1">
                <a:latin typeface="Times New Roman" panose="02020603050405020304" pitchFamily="18" charset="0"/>
                <a:cs typeface="Times New Roman" panose="02020603050405020304" pitchFamily="18" charset="0"/>
              </a:rPr>
              <a:t>Esbuild</a:t>
            </a:r>
            <a:r>
              <a:rPr lang="en-US"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hlinkClick r:id="rId4"/>
              </a:rPr>
              <a:t>https://esbuild.github.io/getting-started/</a:t>
            </a:r>
            <a:r>
              <a:rPr lang="en-US" sz="1800"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Mục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triển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frontend </a:t>
            </a:r>
            <a:r>
              <a:rPr lang="en-US" dirty="0" err="1">
                <a:latin typeface="Times New Roman" panose="02020603050405020304" pitchFamily="18" charset="0"/>
                <a:cs typeface="Times New Roman" panose="02020603050405020304" pitchFamily="18" charset="0"/>
              </a:rPr>
              <a:t>chuyên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nghiệp</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Thông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thường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Framework Frontend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một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hoàn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đủ</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sẵn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rút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ngắn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bước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thủ</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bang </a:t>
            </a:r>
            <a:r>
              <a:rPr lang="en-US" dirty="0" err="1">
                <a:latin typeface="Times New Roman" panose="02020603050405020304" pitchFamily="18" charset="0"/>
                <a:cs typeface="Times New Roman" panose="02020603050405020304" pitchFamily="18" charset="0"/>
              </a:rPr>
              <a:t>tay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thực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thiết</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778336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64CD7-CD9B-ECA9-5579-969FAA554AEA}"/>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Lựa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chọn</a:t>
            </a:r>
            <a:r>
              <a:rPr lang="en-US" dirty="0">
                <a:latin typeface="Times New Roman" panose="02020603050405020304" pitchFamily="18" charset="0"/>
                <a:cs typeface="Times New Roman" panose="02020603050405020304" pitchFamily="18" charset="0"/>
              </a:rPr>
              <a:t> 1 Framework Frontend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học</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E9BCC91-33DD-D795-93F6-3ECF0228C291}"/>
              </a:ext>
            </a:extLst>
          </p:cNvPr>
          <p:cNvSpPr>
            <a:spLocks noGrp="1"/>
          </p:cNvSpPr>
          <p:nvPr>
            <p:ph idx="1"/>
          </p:nvPr>
        </p:nvSpPr>
        <p:spPr/>
        <p:txBody>
          <a:bodyPr>
            <a:normAutofit/>
          </a:bodyPr>
          <a:lstStyle/>
          <a:p>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Framework Frontend </a:t>
            </a:r>
            <a:r>
              <a:rPr lang="en-US" dirty="0" err="1">
                <a:latin typeface="Times New Roman" panose="02020603050405020304" pitchFamily="18" charset="0"/>
                <a:cs typeface="Times New Roman" panose="02020603050405020304" pitchFamily="18" charset="0"/>
              </a:rPr>
              <a:t>nổi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tiếng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chỉ</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tốt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nói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trước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đặc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biệt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chú</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trọng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Javácript</a:t>
            </a:r>
            <a:r>
              <a:rPr lang="en-US" dirty="0">
                <a:latin typeface="Times New Roman" panose="02020603050405020304" pitchFamily="18" charset="0"/>
                <a:cs typeface="Times New Roman" panose="02020603050405020304" pitchFamily="18" charset="0"/>
              </a:rPr>
              <a:t>)</a:t>
            </a:r>
          </a:p>
          <a:p>
            <a:pPr lvl="1"/>
            <a:r>
              <a:rPr lang="en-US" sz="1800" dirty="0">
                <a:latin typeface="Times New Roman" panose="02020603050405020304" pitchFamily="18" charset="0"/>
                <a:cs typeface="Times New Roman" panose="02020603050405020304" pitchFamily="18" charset="0"/>
              </a:rPr>
              <a:t>React (</a:t>
            </a:r>
            <a:r>
              <a:rPr lang="en-US" sz="1800" dirty="0">
                <a:latin typeface="Times New Roman" panose="02020603050405020304" pitchFamily="18" charset="0"/>
                <a:cs typeface="Times New Roman" panose="02020603050405020304" pitchFamily="18" charset="0"/>
                <a:hlinkClick r:id="rId2"/>
              </a:rPr>
              <a:t>https://react.dev/</a:t>
            </a:r>
            <a:r>
              <a:rPr lang="en-US" sz="1800" dirty="0">
                <a:latin typeface="Times New Roman" panose="02020603050405020304" pitchFamily="18" charset="0"/>
                <a:cs typeface="Times New Roman" panose="02020603050405020304" pitchFamily="18" charset="0"/>
              </a:rPr>
              <a:t>)</a:t>
            </a:r>
          </a:p>
          <a:p>
            <a:pPr lvl="1"/>
            <a:r>
              <a:rPr lang="en-US" sz="1800" dirty="0">
                <a:latin typeface="Times New Roman" panose="02020603050405020304" pitchFamily="18" charset="0"/>
                <a:cs typeface="Times New Roman" panose="02020603050405020304" pitchFamily="18" charset="0"/>
              </a:rPr>
              <a:t>Vue (</a:t>
            </a:r>
            <a:r>
              <a:rPr lang="en-US" sz="1800" dirty="0">
                <a:latin typeface="Times New Roman" panose="02020603050405020304" pitchFamily="18" charset="0"/>
                <a:cs typeface="Times New Roman" panose="02020603050405020304" pitchFamily="18" charset="0"/>
                <a:hlinkClick r:id="rId3"/>
              </a:rPr>
              <a:t>https://vuejs.org/</a:t>
            </a:r>
            <a:r>
              <a:rPr lang="en-US" sz="1800" dirty="0">
                <a:latin typeface="Times New Roman" panose="02020603050405020304" pitchFamily="18" charset="0"/>
                <a:cs typeface="Times New Roman" panose="02020603050405020304" pitchFamily="18" charset="0"/>
              </a:rPr>
              <a:t>)</a:t>
            </a:r>
          </a:p>
          <a:p>
            <a:pPr lvl="1"/>
            <a:r>
              <a:rPr lang="en-US" sz="1800" dirty="0">
                <a:latin typeface="Times New Roman" panose="02020603050405020304" pitchFamily="18" charset="0"/>
                <a:cs typeface="Times New Roman" panose="02020603050405020304" pitchFamily="18" charset="0"/>
              </a:rPr>
              <a:t>Angular (</a:t>
            </a:r>
            <a:r>
              <a:rPr lang="en-US" sz="1800" dirty="0">
                <a:latin typeface="Times New Roman" panose="02020603050405020304" pitchFamily="18" charset="0"/>
                <a:cs typeface="Times New Roman" panose="02020603050405020304" pitchFamily="18" charset="0"/>
                <a:hlinkClick r:id="rId4"/>
              </a:rPr>
              <a:t>https://angularjs.org/</a:t>
            </a:r>
            <a:r>
              <a:rPr lang="en-US" sz="1800" dirty="0">
                <a:latin typeface="Times New Roman" panose="02020603050405020304" pitchFamily="18" charset="0"/>
                <a:cs typeface="Times New Roman" panose="02020603050405020304" pitchFamily="18" charset="0"/>
              </a:rPr>
              <a:t>)</a:t>
            </a:r>
          </a:p>
          <a:p>
            <a:pPr lvl="1"/>
            <a:r>
              <a:rPr lang="en-US" sz="1800" dirty="0" err="1">
                <a:latin typeface="Times New Roman" panose="02020603050405020304" pitchFamily="18" charset="0"/>
                <a:cs typeface="Times New Roman" panose="02020603050405020304" pitchFamily="18" charset="0"/>
              </a:rPr>
              <a:t>SolidJS</a:t>
            </a:r>
            <a:r>
              <a:rPr lang="en-US"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hlinkClick r:id="rId5"/>
              </a:rPr>
              <a:t>https://www.solidjs.com/</a:t>
            </a:r>
            <a:r>
              <a:rPr lang="en-US" sz="1800"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Hãy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dành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thời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trung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vào</a:t>
            </a:r>
            <a:r>
              <a:rPr lang="en-US" dirty="0">
                <a:latin typeface="Times New Roman" panose="02020603050405020304" pitchFamily="18" charset="0"/>
                <a:cs typeface="Times New Roman" panose="02020603050405020304" pitchFamily="18" charset="0"/>
              </a:rPr>
              <a:t> 1 framework </a:t>
            </a:r>
            <a:r>
              <a:rPr lang="en-US" dirty="0" err="1">
                <a:latin typeface="Times New Roman" panose="02020603050405020304" pitchFamily="18" charset="0"/>
                <a:cs typeface="Times New Roman" panose="02020603050405020304" pitchFamily="18" charset="0"/>
              </a:rPr>
              <a:t>mà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cảm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thấy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phù</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nguyên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hoạt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động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đủ</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nó</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tham</a:t>
            </a:r>
            <a:r>
              <a:rPr lang="en-US" dirty="0">
                <a:latin typeface="Times New Roman" panose="02020603050405020304" pitchFamily="18" charset="0"/>
                <a:cs typeface="Times New Roman" panose="02020603050405020304" pitchFamily="18" charset="0"/>
              </a:rPr>
              <a:t> lam </a:t>
            </a:r>
            <a:r>
              <a:rPr lang="en-US" dirty="0" err="1">
                <a:latin typeface="Times New Roman" panose="02020603050405020304" pitchFamily="18" charset="0"/>
                <a:cs typeface="Times New Roman" panose="02020603050405020304" pitchFamily="18" charset="0"/>
              </a:rPr>
              <a:t>tìm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mọi</a:t>
            </a:r>
            <a:r>
              <a:rPr lang="en-US" dirty="0">
                <a:latin typeface="Times New Roman" panose="02020603050405020304" pitchFamily="18" charset="0"/>
                <a:cs typeface="Times New Roman" panose="02020603050405020304" pitchFamily="18" charset="0"/>
              </a:rPr>
              <a:t> Framework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thực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tốn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thời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nhanh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độ</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phức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tạp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mỗi</a:t>
            </a:r>
            <a:r>
              <a:rPr lang="en-US" dirty="0">
                <a:latin typeface="Times New Roman" panose="02020603050405020304" pitchFamily="18" charset="0"/>
                <a:cs typeface="Times New Roman" panose="02020603050405020304" pitchFamily="18" charset="0"/>
              </a:rPr>
              <a:t> framework </a:t>
            </a:r>
            <a:r>
              <a:rPr lang="en-US" dirty="0" err="1">
                <a:latin typeface="Times New Roman" panose="02020603050405020304" pitchFamily="18" charset="0"/>
                <a:cs typeface="Times New Roman" panose="02020603050405020304" pitchFamily="18" charset="0"/>
              </a:rPr>
              <a:t>đều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nhau</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753344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B17BC-03C6-8D29-B83C-ABC464D94D2A}"/>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Lựa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chọn</a:t>
            </a:r>
            <a:r>
              <a:rPr lang="en-US" dirty="0">
                <a:latin typeface="Times New Roman" panose="02020603050405020304" pitchFamily="18" charset="0"/>
                <a:cs typeface="Times New Roman" panose="02020603050405020304" pitchFamily="18" charset="0"/>
              </a:rPr>
              <a:t> Framework CSS - Modern CSS </a:t>
            </a:r>
            <a:r>
              <a:rPr lang="en-US" dirty="0" err="1">
                <a:latin typeface="Times New Roman" panose="02020603050405020304" pitchFamily="18" charset="0"/>
                <a:cs typeface="Times New Roman" panose="02020603050405020304" pitchFamily="18" charset="0"/>
              </a:rPr>
              <a:t>đi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Famework</a:t>
            </a:r>
            <a:r>
              <a:rPr lang="en-US" dirty="0">
                <a:latin typeface="Times New Roman" panose="02020603050405020304" pitchFamily="18" charset="0"/>
                <a:cs typeface="Times New Roman" panose="02020603050405020304" pitchFamily="18" charset="0"/>
              </a:rPr>
              <a:t> Frontend</a:t>
            </a:r>
          </a:p>
        </p:txBody>
      </p:sp>
      <p:sp>
        <p:nvSpPr>
          <p:cNvPr id="3" name="Content Placeholder 2">
            <a:extLst>
              <a:ext uri="{FF2B5EF4-FFF2-40B4-BE49-F238E27FC236}">
                <a16:creationId xmlns:a16="http://schemas.microsoft.com/office/drawing/2014/main" id="{2D1BEA50-5C8B-5661-B932-F60259775F43}"/>
              </a:ext>
            </a:extLst>
          </p:cNvPr>
          <p:cNvSpPr>
            <a:spLocks noGrp="1"/>
          </p:cNvSpPr>
          <p:nvPr>
            <p:ph idx="1"/>
          </p:nvPr>
        </p:nvSpPr>
        <p:spPr/>
        <p:txBody>
          <a:bodyPr>
            <a:normAutofit/>
          </a:bodyPr>
          <a:lstStyle/>
          <a:p>
            <a:r>
              <a:rPr lang="en-US" b="1" dirty="0">
                <a:latin typeface="Times New Roman" panose="02020603050405020304" pitchFamily="18" charset="0"/>
                <a:cs typeface="Times New Roman" panose="02020603050405020304" pitchFamily="18" charset="0"/>
              </a:rPr>
              <a:t>Framework CSS</a:t>
            </a:r>
          </a:p>
          <a:p>
            <a:pPr lvl="1"/>
            <a:r>
              <a:rPr lang="en-US" sz="1800" i="0" dirty="0">
                <a:effectLst/>
                <a:latin typeface="Times New Roman" panose="02020603050405020304" pitchFamily="18" charset="0"/>
                <a:cs typeface="Times New Roman" panose="02020603050405020304" pitchFamily="18" charset="0"/>
              </a:rPr>
              <a:t>Tailwind</a:t>
            </a:r>
            <a:r>
              <a:rPr lang="en-US" sz="1800" b="1" i="0" dirty="0">
                <a:effectLst/>
                <a:latin typeface="Times New Roman" panose="02020603050405020304" pitchFamily="18" charset="0"/>
                <a:cs typeface="Times New Roman" panose="02020603050405020304" pitchFamily="18" charset="0"/>
              </a:rPr>
              <a:t> : </a:t>
            </a:r>
            <a:r>
              <a:rPr lang="en-US" sz="1800" b="1" i="0" dirty="0">
                <a:effectLst/>
                <a:latin typeface="Times New Roman" panose="02020603050405020304" pitchFamily="18" charset="0"/>
                <a:cs typeface="Times New Roman" panose="02020603050405020304" pitchFamily="18" charset="0"/>
                <a:hlinkClick r:id="rId2"/>
              </a:rPr>
              <a:t>https://tailwindcss.com/docs/installation/framework-guides</a:t>
            </a:r>
            <a:endParaRPr lang="en-US" sz="1800" b="1" i="0" dirty="0">
              <a:effectLst/>
              <a:latin typeface="Times New Roman" panose="02020603050405020304" pitchFamily="18" charset="0"/>
              <a:cs typeface="Times New Roman" panose="02020603050405020304" pitchFamily="18" charset="0"/>
            </a:endParaRPr>
          </a:p>
          <a:p>
            <a:pPr lvl="1"/>
            <a:r>
              <a:rPr lang="en-US" sz="1800" i="0" dirty="0">
                <a:effectLst/>
                <a:latin typeface="Times New Roman" panose="02020603050405020304" pitchFamily="18" charset="0"/>
                <a:cs typeface="Times New Roman" panose="02020603050405020304" pitchFamily="18" charset="0"/>
              </a:rPr>
              <a:t>Material UI </a:t>
            </a:r>
            <a:r>
              <a:rPr lang="en-US" sz="1800" b="1"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hlinkClick r:id="rId3"/>
              </a:rPr>
              <a:t>https://mui.com/material-ui/getting-started/overview/</a:t>
            </a:r>
            <a:r>
              <a:rPr lang="en-US" sz="1800" b="1" dirty="0">
                <a:latin typeface="Times New Roman" panose="02020603050405020304" pitchFamily="18" charset="0"/>
                <a:cs typeface="Times New Roman" panose="02020603050405020304" pitchFamily="18" charset="0"/>
              </a:rPr>
              <a:t>   </a:t>
            </a:r>
          </a:p>
          <a:p>
            <a:pPr lvl="1"/>
            <a:r>
              <a:rPr lang="en-US" sz="1800" dirty="0">
                <a:latin typeface="Times New Roman" panose="02020603050405020304" pitchFamily="18" charset="0"/>
                <a:cs typeface="Times New Roman" panose="02020603050405020304" pitchFamily="18" charset="0"/>
              </a:rPr>
              <a:t>Ant Design</a:t>
            </a:r>
            <a:r>
              <a:rPr lang="en-US" sz="1800" b="1"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hlinkClick r:id="rId4"/>
              </a:rPr>
              <a:t>https://ant.design/components/overview/</a:t>
            </a:r>
            <a:endParaRPr lang="en-US" sz="1800"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Modern CSS</a:t>
            </a:r>
          </a:p>
          <a:p>
            <a:pPr lvl="1"/>
            <a:r>
              <a:rPr lang="en-US" sz="1800" i="0" dirty="0">
                <a:effectLst/>
                <a:latin typeface="Times New Roman" panose="02020603050405020304" pitchFamily="18" charset="0"/>
                <a:cs typeface="Times New Roman" panose="02020603050405020304" pitchFamily="18" charset="0"/>
              </a:rPr>
              <a:t>Styled components</a:t>
            </a:r>
            <a:r>
              <a:rPr lang="en-US" sz="1800" b="1" i="0" dirty="0">
                <a:effectLst/>
                <a:latin typeface="Times New Roman" panose="02020603050405020304" pitchFamily="18" charset="0"/>
                <a:cs typeface="Times New Roman" panose="02020603050405020304" pitchFamily="18" charset="0"/>
              </a:rPr>
              <a:t>: </a:t>
            </a:r>
            <a:r>
              <a:rPr lang="en-US" sz="1800" b="1" i="0" dirty="0">
                <a:effectLst/>
                <a:latin typeface="Times New Roman" panose="02020603050405020304" pitchFamily="18" charset="0"/>
                <a:cs typeface="Times New Roman" panose="02020603050405020304" pitchFamily="18" charset="0"/>
                <a:hlinkClick r:id="rId5"/>
              </a:rPr>
              <a:t>https://styled-components.com/</a:t>
            </a:r>
            <a:r>
              <a:rPr lang="en-US" sz="1800" b="1" i="0" dirty="0">
                <a:effectLst/>
                <a:latin typeface="Times New Roman" panose="02020603050405020304" pitchFamily="18" charset="0"/>
                <a:cs typeface="Times New Roman" panose="02020603050405020304" pitchFamily="18" charset="0"/>
              </a:rPr>
              <a:t> </a:t>
            </a:r>
          </a:p>
          <a:p>
            <a:pPr lvl="1"/>
            <a:r>
              <a:rPr lang="en-US" sz="1800" dirty="0">
                <a:latin typeface="Times New Roman" panose="02020603050405020304" pitchFamily="18" charset="0"/>
                <a:cs typeface="Times New Roman" panose="02020603050405020304" pitchFamily="18" charset="0"/>
              </a:rPr>
              <a:t>CSS Module</a:t>
            </a:r>
            <a:r>
              <a:rPr lang="en-US" sz="1800" b="1"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hlinkClick r:id="rId6"/>
              </a:rPr>
              <a:t>https://github.com/css-modules/css-modules</a:t>
            </a:r>
            <a:r>
              <a:rPr lang="en-US" sz="1800" b="1" dirty="0">
                <a:latin typeface="Times New Roman" panose="02020603050405020304" pitchFamily="18" charset="0"/>
                <a:cs typeface="Times New Roman" panose="02020603050405020304" pitchFamily="18" charset="0"/>
              </a:rPr>
              <a:t> </a:t>
            </a:r>
          </a:p>
          <a:p>
            <a:pPr lvl="1"/>
            <a:r>
              <a:rPr lang="en-US" sz="1800" i="0" dirty="0">
                <a:effectLst/>
                <a:latin typeface="Times New Roman" panose="02020603050405020304" pitchFamily="18" charset="0"/>
                <a:cs typeface="Times New Roman" panose="02020603050405020304" pitchFamily="18" charset="0"/>
              </a:rPr>
              <a:t>Styled JSX</a:t>
            </a:r>
            <a:r>
              <a:rPr lang="en-US" sz="1800" b="1" i="0" dirty="0">
                <a:effectLst/>
                <a:latin typeface="Times New Roman" panose="02020603050405020304" pitchFamily="18" charset="0"/>
                <a:cs typeface="Times New Roman" panose="02020603050405020304" pitchFamily="18" charset="0"/>
              </a:rPr>
              <a:t>: </a:t>
            </a:r>
            <a:r>
              <a:rPr lang="en-US" sz="1800" b="1" i="0" dirty="0">
                <a:effectLst/>
                <a:latin typeface="Times New Roman" panose="02020603050405020304" pitchFamily="18" charset="0"/>
                <a:cs typeface="Times New Roman" panose="02020603050405020304" pitchFamily="18" charset="0"/>
                <a:hlinkClick r:id="rId7"/>
              </a:rPr>
              <a:t>https://github.com/vercel/styled-jsx</a:t>
            </a:r>
            <a:r>
              <a:rPr lang="en-US" sz="1800" b="1" i="0" dirty="0">
                <a:effectLst/>
                <a:latin typeface="Times New Roman" panose="02020603050405020304" pitchFamily="18" charset="0"/>
                <a:cs typeface="Times New Roman" panose="02020603050405020304" pitchFamily="18" charset="0"/>
              </a:rPr>
              <a:t> </a:t>
            </a:r>
          </a:p>
          <a:p>
            <a:pPr lvl="1"/>
            <a:endParaRPr lang="en-US" sz="1800" b="1" i="0" dirty="0">
              <a:effectLst/>
              <a:latin typeface="Times New Roman" panose="02020603050405020304" pitchFamily="18" charset="0"/>
              <a:cs typeface="Times New Roman" panose="02020603050405020304" pitchFamily="18" charset="0"/>
            </a:endParaRPr>
          </a:p>
          <a:p>
            <a:pPr lvl="1"/>
            <a:endParaRPr lang="en-US" sz="18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43012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67C93-B7A6-1C08-241D-88E00F173FAC}"/>
              </a:ext>
            </a:extLst>
          </p:cNvPr>
          <p:cNvSpPr>
            <a:spLocks noGrp="1"/>
          </p:cNvSpPr>
          <p:nvPr>
            <p:ph type="title"/>
          </p:nvPr>
        </p:nvSpPr>
        <p:spPr>
          <a:xfrm>
            <a:off x="4995748" y="713320"/>
            <a:ext cx="2899316" cy="680583"/>
          </a:xfrm>
        </p:spPr>
        <p:txBody>
          <a:bodyPr/>
          <a:lstStyle/>
          <a:p>
            <a:pPr algn="ctr"/>
            <a:r>
              <a:rPr lang="en-US" dirty="0" err="1">
                <a:latin typeface="Times New Roman" panose="02020603050405020304" pitchFamily="18" charset="0"/>
                <a:cs typeface="Times New Roman" panose="02020603050405020304" pitchFamily="18" charset="0"/>
              </a:rPr>
              <a:t>Giới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thiệu</a:t>
            </a:r>
            <a:endParaRPr lang="en-US"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B3AD7548-C682-0C49-99DA-F6B33D88AE5D}"/>
              </a:ext>
            </a:extLst>
          </p:cNvPr>
          <p:cNvPicPr>
            <a:picLocks noGrp="1" noChangeAspect="1"/>
          </p:cNvPicPr>
          <p:nvPr>
            <p:ph sz="half" idx="1"/>
          </p:nvPr>
        </p:nvPicPr>
        <p:blipFill>
          <a:blip r:embed="rId2"/>
          <a:stretch>
            <a:fillRect/>
          </a:stretch>
        </p:blipFill>
        <p:spPr>
          <a:xfrm>
            <a:off x="1565480" y="1996067"/>
            <a:ext cx="5336971" cy="3244743"/>
          </a:xfrm>
        </p:spPr>
      </p:pic>
      <p:pic>
        <p:nvPicPr>
          <p:cNvPr id="8" name="Content Placeholder 7">
            <a:extLst>
              <a:ext uri="{FF2B5EF4-FFF2-40B4-BE49-F238E27FC236}">
                <a16:creationId xmlns:a16="http://schemas.microsoft.com/office/drawing/2014/main" id="{7236C7CD-E2F5-C5DA-6DBD-FEC79B936947}"/>
              </a:ext>
            </a:extLst>
          </p:cNvPr>
          <p:cNvPicPr>
            <a:picLocks noGrp="1" noChangeAspect="1"/>
          </p:cNvPicPr>
          <p:nvPr>
            <p:ph sz="half" idx="2"/>
          </p:nvPr>
        </p:nvPicPr>
        <p:blipFill>
          <a:blip r:embed="rId3"/>
          <a:stretch>
            <a:fillRect/>
          </a:stretch>
        </p:blipFill>
        <p:spPr>
          <a:xfrm>
            <a:off x="7191375" y="1996069"/>
            <a:ext cx="4562010" cy="3244744"/>
          </a:xfrm>
        </p:spPr>
      </p:pic>
    </p:spTree>
    <p:extLst>
      <p:ext uri="{BB962C8B-B14F-4D97-AF65-F5344CB8AC3E}">
        <p14:creationId xmlns:p14="http://schemas.microsoft.com/office/powerpoint/2010/main" val="3450039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E9FC2-ECA8-C487-6F4D-009A52D5E893}"/>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Học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cách</a:t>
            </a:r>
            <a:r>
              <a:rPr lang="en-US" dirty="0">
                <a:latin typeface="Times New Roman" panose="02020603050405020304" pitchFamily="18" charset="0"/>
                <a:cs typeface="Times New Roman" panose="02020603050405020304" pitchFamily="18" charset="0"/>
              </a:rPr>
              <a:t> Test </a:t>
            </a:r>
            <a:r>
              <a:rPr lang="en-US" dirty="0" err="1">
                <a:latin typeface="Times New Roman" panose="02020603050405020304" pitchFamily="18" charset="0"/>
                <a:cs typeface="Times New Roman" panose="02020603050405020304" pitchFamily="18" charset="0"/>
              </a:rPr>
              <a:t>ứng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C04B559-A096-1424-66DB-20FF10BB55B3}"/>
              </a:ext>
            </a:extLst>
          </p:cNvPr>
          <p:cNvSpPr>
            <a:spLocks noGrp="1"/>
          </p:cNvSpPr>
          <p:nvPr>
            <p:ph idx="1"/>
          </p:nvPr>
        </p:nvSpPr>
        <p:spPr/>
        <p:txBody>
          <a:bodyPr>
            <a:normAutofit/>
          </a:bodyPr>
          <a:lstStyle/>
          <a:p>
            <a:r>
              <a:rPr lang="vi-VN" dirty="0">
                <a:latin typeface="Times New Roman" panose="02020603050405020304" pitchFamily="18" charset="0"/>
                <a:cs typeface="Times New Roman" panose="02020603050405020304" pitchFamily="18" charset="0"/>
              </a:rPr>
              <a:t>Trước khi cung cấp ứng dụng của bạn cho người dùng, bạn cần đảm bảo rằng ứng dụng của mình đáp ứng các yêu cầu được thiết kế cho ứng dụng đó và ứng dụng không thực hiện bất kỳ điều kỳ lạ, ngoài ý muốn nào (</a:t>
            </a:r>
            <a:r>
              <a:rPr lang="vi-VN" b="1" dirty="0">
                <a:latin typeface="Times New Roman" panose="02020603050405020304" pitchFamily="18" charset="0"/>
                <a:cs typeface="Times New Roman" panose="02020603050405020304" pitchFamily="18" charset="0"/>
              </a:rPr>
              <a:t>được gọi là 'lỗi</a:t>
            </a:r>
            <a:r>
              <a:rPr lang="vi-VN" dirty="0">
                <a:latin typeface="Times New Roman" panose="02020603050405020304" pitchFamily="18" charset="0"/>
                <a:cs typeface="Times New Roman" panose="02020603050405020304" pitchFamily="18" charset="0"/>
              </a:rPr>
              <a:t>'). Để thực hiện điều này, chúng </a:t>
            </a:r>
            <a:r>
              <a:rPr lang="vi-VN" b="1" dirty="0">
                <a:latin typeface="Times New Roman" panose="02020603050405020304" pitchFamily="18" charset="0"/>
                <a:cs typeface="Times New Roman" panose="02020603050405020304" pitchFamily="18" charset="0"/>
              </a:rPr>
              <a:t>ta 'thử nghiệm – kiểm thử'</a:t>
            </a:r>
            <a:r>
              <a:rPr lang="vi-VN" dirty="0">
                <a:latin typeface="Times New Roman" panose="02020603050405020304" pitchFamily="18" charset="0"/>
                <a:cs typeface="Times New Roman" panose="02020603050405020304" pitchFamily="18" charset="0"/>
              </a:rPr>
              <a:t> các ứng dụng của mình theo nhiều cách khác nhau.</a:t>
            </a:r>
          </a:p>
          <a:p>
            <a:r>
              <a:rPr lang="vi-VN" dirty="0">
                <a:latin typeface="Times New Roman" panose="02020603050405020304" pitchFamily="18" charset="0"/>
                <a:cs typeface="Times New Roman" panose="02020603050405020304" pitchFamily="18" charset="0"/>
              </a:rPr>
              <a:t>Chúng ta có thể sử dụng các Framework sau (có thể cài đặt luôn, tích hợp luôn trong dự án)</a:t>
            </a:r>
          </a:p>
          <a:p>
            <a:pPr lvl="1"/>
            <a:r>
              <a:rPr lang="vi-VN" sz="1800" dirty="0">
                <a:latin typeface="Times New Roman" panose="02020603050405020304" pitchFamily="18" charset="0"/>
                <a:cs typeface="Times New Roman" panose="02020603050405020304" pitchFamily="18" charset="0"/>
              </a:rPr>
              <a:t>Jest : </a:t>
            </a:r>
            <a:r>
              <a:rPr lang="vi-VN" sz="1800" dirty="0">
                <a:latin typeface="Times New Roman" panose="02020603050405020304" pitchFamily="18" charset="0"/>
                <a:cs typeface="Times New Roman" panose="02020603050405020304" pitchFamily="18" charset="0"/>
                <a:hlinkClick r:id="rId2"/>
              </a:rPr>
              <a:t>https://jestjs.io/</a:t>
            </a:r>
            <a:r>
              <a:rPr lang="vi-VN" sz="1800" dirty="0">
                <a:latin typeface="Times New Roman" panose="02020603050405020304" pitchFamily="18" charset="0"/>
                <a:cs typeface="Times New Roman" panose="02020603050405020304" pitchFamily="18" charset="0"/>
              </a:rPr>
              <a:t> </a:t>
            </a:r>
          </a:p>
          <a:p>
            <a:pPr lvl="1"/>
            <a:r>
              <a:rPr lang="vi-VN" sz="1800" dirty="0">
                <a:latin typeface="Times New Roman" panose="02020603050405020304" pitchFamily="18" charset="0"/>
                <a:cs typeface="Times New Roman" panose="02020603050405020304" pitchFamily="18" charset="0"/>
              </a:rPr>
              <a:t>React Testing Library : </a:t>
            </a:r>
            <a:r>
              <a:rPr lang="vi-VN" sz="1800" dirty="0">
                <a:latin typeface="Times New Roman" panose="02020603050405020304" pitchFamily="18" charset="0"/>
                <a:cs typeface="Times New Roman" panose="02020603050405020304" pitchFamily="18" charset="0"/>
                <a:hlinkClick r:id="rId3"/>
              </a:rPr>
              <a:t>https://testing-library.com/docs/react-testing-library/intro/</a:t>
            </a:r>
            <a:r>
              <a:rPr lang="vi-VN" sz="1800" dirty="0">
                <a:latin typeface="Times New Roman" panose="02020603050405020304" pitchFamily="18" charset="0"/>
                <a:cs typeface="Times New Roman" panose="02020603050405020304" pitchFamily="18" charset="0"/>
              </a:rPr>
              <a:t> </a:t>
            </a:r>
          </a:p>
          <a:p>
            <a:pPr lvl="1"/>
            <a:r>
              <a:rPr lang="vi-VN" sz="1800" dirty="0">
                <a:latin typeface="Times New Roman" panose="02020603050405020304" pitchFamily="18" charset="0"/>
                <a:cs typeface="Times New Roman" panose="02020603050405020304" pitchFamily="18" charset="0"/>
              </a:rPr>
              <a:t>Cypress : </a:t>
            </a:r>
            <a:r>
              <a:rPr lang="vi-VN" sz="1800" dirty="0">
                <a:latin typeface="Times New Roman" panose="02020603050405020304" pitchFamily="18" charset="0"/>
                <a:cs typeface="Times New Roman" panose="02020603050405020304" pitchFamily="18" charset="0"/>
                <a:hlinkClick r:id="rId4"/>
              </a:rPr>
              <a:t>https://www.cypress.io/</a:t>
            </a:r>
            <a:endParaRPr lang="vi-VN" sz="1800" dirty="0">
              <a:latin typeface="Times New Roman" panose="02020603050405020304" pitchFamily="18" charset="0"/>
              <a:cs typeface="Times New Roman" panose="02020603050405020304" pitchFamily="18" charset="0"/>
            </a:endParaRPr>
          </a:p>
          <a:p>
            <a:pPr lvl="1"/>
            <a:r>
              <a:rPr lang="vi-VN" sz="1800" dirty="0">
                <a:latin typeface="Times New Roman" panose="02020603050405020304" pitchFamily="18" charset="0"/>
                <a:cs typeface="Times New Roman" panose="02020603050405020304" pitchFamily="18" charset="0"/>
              </a:rPr>
              <a:t>Playwright : </a:t>
            </a:r>
            <a:r>
              <a:rPr lang="vi-VN" sz="1800" dirty="0">
                <a:latin typeface="Times New Roman" panose="02020603050405020304" pitchFamily="18" charset="0"/>
                <a:cs typeface="Times New Roman" panose="02020603050405020304" pitchFamily="18" charset="0"/>
                <a:hlinkClick r:id="rId5"/>
              </a:rPr>
              <a:t>https://playwright.dev/</a:t>
            </a:r>
            <a:r>
              <a:rPr lang="vi-VN" sz="1800" dirty="0">
                <a:latin typeface="Times New Roman" panose="02020603050405020304" pitchFamily="18" charset="0"/>
                <a:cs typeface="Times New Roman" panose="02020603050405020304" pitchFamily="18" charset="0"/>
              </a:rPr>
              <a:t> </a:t>
            </a:r>
          </a:p>
          <a:p>
            <a:r>
              <a:rPr lang="vi-VN" dirty="0">
                <a:latin typeface="Times New Roman" panose="02020603050405020304" pitchFamily="18" charset="0"/>
                <a:cs typeface="Times New Roman" panose="02020603050405020304" pitchFamily="18" charset="0"/>
              </a:rPr>
              <a:t>Lựa chọn 1 Framework học và thực hành cùng với dự án.</a:t>
            </a:r>
          </a:p>
          <a:p>
            <a:pPr lvl="1"/>
            <a:endParaRPr lang="vi-VN" sz="1800" dirty="0">
              <a:latin typeface="Times New Roman" panose="02020603050405020304" pitchFamily="18" charset="0"/>
              <a:cs typeface="Times New Roman" panose="02020603050405020304" pitchFamily="18" charset="0"/>
            </a:endParaRPr>
          </a:p>
          <a:p>
            <a:pPr lvl="1"/>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87713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7DE2C1-770D-9B5F-FFFB-8645F50AAB1C}"/>
              </a:ext>
            </a:extLst>
          </p:cNvPr>
          <p:cNvSpPr txBox="1"/>
          <p:nvPr/>
        </p:nvSpPr>
        <p:spPr>
          <a:xfrm>
            <a:off x="2807170" y="724828"/>
            <a:ext cx="8077853" cy="830997"/>
          </a:xfrm>
          <a:prstGeom prst="rect">
            <a:avLst/>
          </a:prstGeom>
          <a:noFill/>
        </p:spPr>
        <p:txBody>
          <a:bodyPr wrap="none" rtlCol="0">
            <a:spAutoFit/>
          </a:bodyPr>
          <a:lstStyle/>
          <a:p>
            <a:pPr algn="ctr"/>
            <a:r>
              <a:rPr lang="en-US" sz="2400" dirty="0" err="1">
                <a:latin typeface="Times New Roman" panose="02020603050405020304" pitchFamily="18" charset="0"/>
                <a:cs typeface="Times New Roman" panose="02020603050405020304" pitchFamily="18" charset="0"/>
              </a:rPr>
              <a:t>Như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vậy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lộ</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đủ</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trở</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thành</a:t>
            </a:r>
            <a:r>
              <a:rPr lang="en-US" sz="2400" dirty="0">
                <a:latin typeface="Times New Roman" panose="02020603050405020304" pitchFamily="18" charset="0"/>
                <a:cs typeface="Times New Roman" panose="02020603050405020304" pitchFamily="18" charset="0"/>
              </a:rPr>
              <a:t> </a:t>
            </a:r>
          </a:p>
          <a:p>
            <a:pPr algn="ctr"/>
            <a:r>
              <a:rPr lang="en-US" sz="2400" dirty="0" err="1">
                <a:latin typeface="Times New Roman" panose="02020603050405020304" pitchFamily="18" charset="0"/>
                <a:cs typeface="Times New Roman" panose="02020603050405020304" pitchFamily="18" charset="0"/>
              </a:rPr>
              <a:t>lập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viên</a:t>
            </a:r>
            <a:r>
              <a:rPr lang="en-US" sz="2400" dirty="0">
                <a:latin typeface="Times New Roman" panose="02020603050405020304" pitchFamily="18" charset="0"/>
                <a:cs typeface="Times New Roman" panose="02020603050405020304" pitchFamily="18" charset="0"/>
              </a:rPr>
              <a:t> frontend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level -  middle </a:t>
            </a:r>
            <a:r>
              <a:rPr lang="en-US" sz="2400" dirty="0" err="1">
                <a:latin typeface="Times New Roman" panose="02020603050405020304" pitchFamily="18" charset="0"/>
                <a:cs typeface="Times New Roman" panose="02020603050405020304" pitchFamily="18" charset="0"/>
              </a:rPr>
              <a:t>trở</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xuống</a:t>
            </a:r>
            <a:endParaRPr lang="en-US" sz="24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AE28323-E5BB-BFEC-BA9A-749C1E6EB5FF}"/>
              </a:ext>
            </a:extLst>
          </p:cNvPr>
          <p:cNvSpPr txBox="1"/>
          <p:nvPr/>
        </p:nvSpPr>
        <p:spPr>
          <a:xfrm>
            <a:off x="3512635" y="2012794"/>
            <a:ext cx="6478858" cy="830997"/>
          </a:xfrm>
          <a:prstGeom prst="rect">
            <a:avLst/>
          </a:prstGeom>
          <a:noFill/>
        </p:spPr>
        <p:txBody>
          <a:bodyPr wrap="square" rtlCol="0">
            <a:spAutoFit/>
          </a:bodyPr>
          <a:lstStyle/>
          <a:p>
            <a:pPr algn="ctr"/>
            <a:r>
              <a:rPr lang="en-US" sz="2400" dirty="0" err="1">
                <a:latin typeface="Times New Roman" panose="02020603050405020304" pitchFamily="18" charset="0"/>
                <a:cs typeface="Times New Roman" panose="02020603050405020304" pitchFamily="18" charset="0"/>
              </a:rPr>
              <a:t>Lời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khuyên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hãy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học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tập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thực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tốt</a:t>
            </a:r>
            <a:r>
              <a:rPr lang="en-US" sz="2400" dirty="0">
                <a:latin typeface="Times New Roman" panose="02020603050405020304" pitchFamily="18" charset="0"/>
                <a:cs typeface="Times New Roman" panose="02020603050405020304" pitchFamily="18" charset="0"/>
              </a:rPr>
              <a:t>.</a:t>
            </a:r>
          </a:p>
        </p:txBody>
      </p:sp>
      <p:sp>
        <p:nvSpPr>
          <p:cNvPr id="4" name="TextBox 3">
            <a:extLst>
              <a:ext uri="{FF2B5EF4-FFF2-40B4-BE49-F238E27FC236}">
                <a16:creationId xmlns:a16="http://schemas.microsoft.com/office/drawing/2014/main" id="{45D88C7A-0D52-C6AF-A663-1D9687610A65}"/>
              </a:ext>
            </a:extLst>
          </p:cNvPr>
          <p:cNvSpPr txBox="1"/>
          <p:nvPr/>
        </p:nvSpPr>
        <p:spPr>
          <a:xfrm>
            <a:off x="3512635" y="3300760"/>
            <a:ext cx="6478857" cy="1569660"/>
          </a:xfrm>
          <a:prstGeom prst="rect">
            <a:avLst/>
          </a:prstGeom>
          <a:noFill/>
        </p:spPr>
        <p:txBody>
          <a:bodyPr wrap="square" rtlCol="0">
            <a:spAutoFit/>
          </a:bodyPr>
          <a:lstStyle/>
          <a:p>
            <a:pPr algn="ct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lộ</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dưới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tốt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thạo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bước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nếu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chưa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vậy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thì</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chưa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tâm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vội</a:t>
            </a:r>
            <a:r>
              <a:rPr lang="en-US" sz="24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3506197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9A5B5-9411-7ACA-C3D1-9B9215ECCFDA}"/>
              </a:ext>
            </a:extLst>
          </p:cNvPr>
          <p:cNvSpPr>
            <a:spLocks noGrp="1"/>
          </p:cNvSpPr>
          <p:nvPr>
            <p:ph type="title"/>
          </p:nvPr>
        </p:nvSpPr>
        <p:spPr>
          <a:xfrm>
            <a:off x="2592925" y="624110"/>
            <a:ext cx="8911687" cy="769792"/>
          </a:xfrm>
        </p:spPr>
        <p:txBody>
          <a:bodyPr>
            <a:normAutofit fontScale="90000"/>
          </a:bodyPr>
          <a:lstStyle/>
          <a:p>
            <a:r>
              <a:rPr lang="en-US" dirty="0" err="1">
                <a:latin typeface="Times New Roman" panose="02020603050405020304" pitchFamily="18" charset="0"/>
                <a:cs typeface="Times New Roman" panose="02020603050405020304" pitchFamily="18" charset="0"/>
              </a:rPr>
              <a:t>Tìm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a:t>
            </a:r>
            <a:r>
              <a:rPr lang="en-US" b="1" i="0" dirty="0">
                <a:effectLst/>
                <a:latin typeface="Times New Roman" panose="02020603050405020304" pitchFamily="18" charset="0"/>
                <a:cs typeface="Times New Roman" panose="02020603050405020304" pitchFamily="18" charset="0"/>
              </a:rPr>
              <a:t>Authentication Strategies</a:t>
            </a:r>
            <a:br>
              <a:rPr lang="en-US" b="1" i="0" dirty="0">
                <a:effectLst/>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5363C5D-2990-64D2-B28F-3F1EC81E1B6F}"/>
              </a:ext>
            </a:extLst>
          </p:cNvPr>
          <p:cNvSpPr>
            <a:spLocks noGrp="1"/>
          </p:cNvSpPr>
          <p:nvPr>
            <p:ph idx="1"/>
          </p:nvPr>
        </p:nvSpPr>
        <p:spPr>
          <a:xfrm>
            <a:off x="2444246" y="1721005"/>
            <a:ext cx="8915400" cy="3777622"/>
          </a:xfrm>
        </p:spPr>
        <p:txBody>
          <a:bodyPr/>
          <a:lstStyle/>
          <a:p>
            <a:pPr algn="l">
              <a:buFont typeface="Wingdings" pitchFamily="2" charset="2"/>
              <a:buChar char="Ø"/>
            </a:pPr>
            <a:r>
              <a:rPr lang="en-US" b="0" i="0" dirty="0">
                <a:solidFill>
                  <a:srgbClr val="374151"/>
                </a:solidFill>
                <a:effectLst/>
                <a:latin typeface="Times New Roman" panose="02020603050405020304" pitchFamily="18" charset="0"/>
                <a:cs typeface="Times New Roman" panose="02020603050405020304" pitchFamily="18" charset="0"/>
              </a:rPr>
              <a:t>Basic Authentication</a:t>
            </a:r>
          </a:p>
          <a:p>
            <a:pPr algn="l">
              <a:buFont typeface="Wingdings" pitchFamily="2" charset="2"/>
              <a:buChar char="Ø"/>
            </a:pPr>
            <a:r>
              <a:rPr lang="en-US" b="0" i="0" dirty="0">
                <a:solidFill>
                  <a:srgbClr val="374151"/>
                </a:solidFill>
                <a:effectLst/>
                <a:latin typeface="Times New Roman" panose="02020603050405020304" pitchFamily="18" charset="0"/>
                <a:cs typeface="Times New Roman" panose="02020603050405020304" pitchFamily="18" charset="0"/>
              </a:rPr>
              <a:t>Session Based Authentication</a:t>
            </a:r>
          </a:p>
          <a:p>
            <a:pPr algn="l">
              <a:buFont typeface="Wingdings" pitchFamily="2" charset="2"/>
              <a:buChar char="Ø"/>
            </a:pPr>
            <a:r>
              <a:rPr lang="en-US" b="0" i="0" dirty="0">
                <a:solidFill>
                  <a:srgbClr val="374151"/>
                </a:solidFill>
                <a:effectLst/>
                <a:latin typeface="Times New Roman" panose="02020603050405020304" pitchFamily="18" charset="0"/>
                <a:cs typeface="Times New Roman" panose="02020603050405020304" pitchFamily="18" charset="0"/>
              </a:rPr>
              <a:t>Token Based Authentication</a:t>
            </a:r>
          </a:p>
          <a:p>
            <a:pPr algn="l">
              <a:buFont typeface="Wingdings" pitchFamily="2" charset="2"/>
              <a:buChar char="Ø"/>
            </a:pPr>
            <a:r>
              <a:rPr lang="en-US" b="0" i="0" dirty="0">
                <a:solidFill>
                  <a:srgbClr val="374151"/>
                </a:solidFill>
                <a:effectLst/>
                <a:latin typeface="Times New Roman" panose="02020603050405020304" pitchFamily="18" charset="0"/>
                <a:cs typeface="Times New Roman" panose="02020603050405020304" pitchFamily="18" charset="0"/>
              </a:rPr>
              <a:t>JWT Authentication</a:t>
            </a:r>
          </a:p>
          <a:p>
            <a:pPr algn="l">
              <a:buFont typeface="Wingdings" pitchFamily="2" charset="2"/>
              <a:buChar char="Ø"/>
            </a:pPr>
            <a:r>
              <a:rPr lang="en-US" b="0" i="0" dirty="0">
                <a:solidFill>
                  <a:srgbClr val="374151"/>
                </a:solidFill>
                <a:effectLst/>
                <a:latin typeface="Times New Roman" panose="02020603050405020304" pitchFamily="18" charset="0"/>
                <a:cs typeface="Times New Roman" panose="02020603050405020304" pitchFamily="18" charset="0"/>
              </a:rPr>
              <a:t>OAuth</a:t>
            </a:r>
          </a:p>
          <a:p>
            <a:pPr algn="l">
              <a:buFont typeface="Wingdings" pitchFamily="2" charset="2"/>
              <a:buChar char="Ø"/>
            </a:pPr>
            <a:r>
              <a:rPr lang="en-US" b="0" i="0" dirty="0">
                <a:solidFill>
                  <a:srgbClr val="374151"/>
                </a:solidFill>
                <a:effectLst/>
                <a:latin typeface="Times New Roman" panose="02020603050405020304" pitchFamily="18" charset="0"/>
                <a:cs typeface="Times New Roman" panose="02020603050405020304" pitchFamily="18" charset="0"/>
              </a:rPr>
              <a:t>SSO</a:t>
            </a:r>
          </a:p>
        </p:txBody>
      </p:sp>
    </p:spTree>
    <p:extLst>
      <p:ext uri="{BB962C8B-B14F-4D97-AF65-F5344CB8AC3E}">
        <p14:creationId xmlns:p14="http://schemas.microsoft.com/office/powerpoint/2010/main" val="35692449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A3BBC-60A7-F313-539F-D33306887275}"/>
              </a:ext>
            </a:extLst>
          </p:cNvPr>
          <p:cNvSpPr>
            <a:spLocks noGrp="1"/>
          </p:cNvSpPr>
          <p:nvPr>
            <p:ph type="title"/>
          </p:nvPr>
        </p:nvSpPr>
        <p:spPr>
          <a:xfrm>
            <a:off x="2592925" y="624110"/>
            <a:ext cx="8911687" cy="803246"/>
          </a:xfrm>
        </p:spPr>
        <p:txBody>
          <a:bodyPr>
            <a:normAutofit/>
          </a:bodyPr>
          <a:lstStyle/>
          <a:p>
            <a:r>
              <a:rPr lang="en-US" sz="3200" dirty="0" err="1">
                <a:latin typeface="Times New Roman" panose="02020603050405020304" pitchFamily="18" charset="0"/>
                <a:cs typeface="Times New Roman" panose="02020603050405020304" pitchFamily="18" charset="0"/>
              </a:rPr>
              <a:t>Tìm</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hiểu</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về</a:t>
            </a:r>
            <a:r>
              <a:rPr lang="en-US" sz="3200" dirty="0">
                <a:latin typeface="Times New Roman" panose="02020603050405020304" pitchFamily="18" charset="0"/>
                <a:cs typeface="Times New Roman" panose="02020603050405020304" pitchFamily="18" charset="0"/>
              </a:rPr>
              <a:t> </a:t>
            </a:r>
            <a:r>
              <a:rPr lang="en-US" sz="3200" b="1" i="0" dirty="0">
                <a:effectLst/>
                <a:latin typeface="Times New Roman" panose="02020603050405020304" pitchFamily="18" charset="0"/>
                <a:cs typeface="Times New Roman" panose="02020603050405020304" pitchFamily="18" charset="0"/>
              </a:rPr>
              <a:t>Web Components </a:t>
            </a:r>
            <a:r>
              <a:rPr lang="en-US" sz="3200" b="1" i="0" dirty="0" err="1">
                <a:effectLst/>
                <a:latin typeface="Times New Roman" panose="02020603050405020304" pitchFamily="18" charset="0"/>
                <a:cs typeface="Times New Roman" panose="02020603050405020304" pitchFamily="18" charset="0"/>
              </a:rPr>
              <a:t>và</a:t>
            </a:r>
            <a:r>
              <a:rPr lang="en-US" sz="3200" b="1" i="0" dirty="0">
                <a:effectLst/>
                <a:latin typeface="Times New Roman" panose="02020603050405020304" pitchFamily="18" charset="0"/>
                <a:cs typeface="Times New Roman" panose="02020603050405020304" pitchFamily="18" charset="0"/>
              </a:rPr>
              <a:t> Type Checkers</a:t>
            </a: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D6BF26E-121C-BD0D-0D6D-AA8A98731EF6}"/>
              </a:ext>
            </a:extLst>
          </p:cNvPr>
          <p:cNvSpPr>
            <a:spLocks noGrp="1"/>
          </p:cNvSpPr>
          <p:nvPr>
            <p:ph idx="1"/>
          </p:nvPr>
        </p:nvSpPr>
        <p:spPr/>
        <p:txBody>
          <a:bodyPr>
            <a:normAutofit/>
          </a:bodyPr>
          <a:lstStyle/>
          <a:p>
            <a:r>
              <a:rPr lang="en-US" b="1" i="0" dirty="0">
                <a:effectLst/>
                <a:latin typeface="Times New Roman" panose="02020603050405020304" pitchFamily="18" charset="0"/>
                <a:cs typeface="Times New Roman" panose="02020603050405020304" pitchFamily="18" charset="0"/>
              </a:rPr>
              <a:t>HTML Templates</a:t>
            </a:r>
          </a:p>
          <a:p>
            <a:r>
              <a:rPr lang="en-US" b="1" i="0" dirty="0">
                <a:effectLst/>
                <a:latin typeface="Times New Roman" panose="02020603050405020304" pitchFamily="18" charset="0"/>
                <a:cs typeface="Times New Roman" panose="02020603050405020304" pitchFamily="18" charset="0"/>
              </a:rPr>
              <a:t>Custom Elements</a:t>
            </a:r>
          </a:p>
          <a:p>
            <a:r>
              <a:rPr lang="en-US" b="1" i="0" dirty="0">
                <a:effectLst/>
                <a:latin typeface="Times New Roman" panose="02020603050405020304" pitchFamily="18" charset="0"/>
                <a:cs typeface="Times New Roman" panose="02020603050405020304" pitchFamily="18" charset="0"/>
              </a:rPr>
              <a:t>Shadow DOM</a:t>
            </a:r>
          </a:p>
          <a:p>
            <a:r>
              <a:rPr lang="en-US" b="1" dirty="0" err="1">
                <a:latin typeface="Times New Roman" panose="02020603050405020304" pitchFamily="18" charset="0"/>
                <a:cs typeface="Times New Roman" panose="02020603050405020304" pitchFamily="18" charset="0"/>
              </a:rPr>
              <a:t>Tìm</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hiểu</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ngôn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ngữ</a:t>
            </a:r>
            <a:r>
              <a:rPr lang="en-US" b="1" dirty="0">
                <a:latin typeface="Times New Roman" panose="02020603050405020304" pitchFamily="18" charset="0"/>
                <a:cs typeface="Times New Roman" panose="02020603050405020304" pitchFamily="18" charset="0"/>
              </a:rPr>
              <a:t> TypeScript</a:t>
            </a:r>
          </a:p>
          <a:p>
            <a:pPr lvl="1"/>
            <a:r>
              <a:rPr lang="en-US" sz="1800" b="1" i="0" dirty="0">
                <a:effectLst/>
                <a:latin typeface="Times New Roman" panose="02020603050405020304" pitchFamily="18" charset="0"/>
                <a:cs typeface="Times New Roman" panose="02020603050405020304" pitchFamily="18" charset="0"/>
                <a:hlinkClick r:id="rId2"/>
              </a:rPr>
              <a:t>https://www.typescriptlang.org/</a:t>
            </a:r>
            <a:endParaRPr lang="en-US" sz="1800" b="1" i="0" dirty="0">
              <a:effectLst/>
              <a:latin typeface="Times New Roman" panose="02020603050405020304" pitchFamily="18" charset="0"/>
              <a:cs typeface="Times New Roman" panose="02020603050405020304" pitchFamily="18" charset="0"/>
            </a:endParaRPr>
          </a:p>
          <a:p>
            <a:pPr marL="457200" lvl="1" indent="0">
              <a:buNone/>
            </a:pPr>
            <a:endParaRPr lang="en-US" sz="18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053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C8801-04A6-0B2D-EBAA-B667C0E31CF5}"/>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Tìm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a:t>
            </a:r>
            <a:r>
              <a:rPr lang="en-US" b="1" i="0" dirty="0">
                <a:effectLst/>
                <a:latin typeface="Times New Roman" panose="02020603050405020304" pitchFamily="18" charset="0"/>
                <a:cs typeface="Times New Roman" panose="02020603050405020304" pitchFamily="18" charset="0"/>
              </a:rPr>
              <a:t>Progressive Web Apps</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04434CE-85B3-2ED7-A40D-28AB107BC988}"/>
              </a:ext>
            </a:extLst>
          </p:cNvPr>
          <p:cNvSpPr>
            <a:spLocks noGrp="1"/>
          </p:cNvSpPr>
          <p:nvPr>
            <p:ph idx="1"/>
          </p:nvPr>
        </p:nvSpPr>
        <p:spPr/>
        <p:txBody>
          <a:bodyPr>
            <a:normAutofit/>
          </a:bodyPr>
          <a:lstStyle/>
          <a:p>
            <a:r>
              <a:rPr lang="en-US" b="1" i="0" dirty="0">
                <a:effectLst/>
                <a:latin typeface="Times New Roman" panose="02020603050405020304" pitchFamily="18" charset="0"/>
                <a:cs typeface="Times New Roman" panose="02020603050405020304" pitchFamily="18" charset="0"/>
              </a:rPr>
              <a:t>Web Storage API</a:t>
            </a:r>
          </a:p>
          <a:p>
            <a:r>
              <a:rPr lang="en-US" b="1" i="0" dirty="0">
                <a:effectLst/>
                <a:latin typeface="Times New Roman" panose="02020603050405020304" pitchFamily="18" charset="0"/>
                <a:cs typeface="Times New Roman" panose="02020603050405020304" pitchFamily="18" charset="0"/>
              </a:rPr>
              <a:t>Web Sockets</a:t>
            </a:r>
          </a:p>
          <a:p>
            <a:r>
              <a:rPr lang="en-US" b="1" i="0" dirty="0">
                <a:effectLst/>
                <a:latin typeface="Times New Roman" panose="02020603050405020304" pitchFamily="18" charset="0"/>
                <a:cs typeface="Times New Roman" panose="02020603050405020304" pitchFamily="18" charset="0"/>
              </a:rPr>
              <a:t>Server Sent Events</a:t>
            </a:r>
          </a:p>
          <a:p>
            <a:r>
              <a:rPr lang="en-US" b="1" i="0" dirty="0">
                <a:effectLst/>
                <a:latin typeface="Times New Roman" panose="02020603050405020304" pitchFamily="18" charset="0"/>
                <a:cs typeface="Times New Roman" panose="02020603050405020304" pitchFamily="18" charset="0"/>
              </a:rPr>
              <a:t>Service Workers</a:t>
            </a:r>
          </a:p>
          <a:p>
            <a:r>
              <a:rPr lang="en-US" b="1" i="0" dirty="0">
                <a:effectLst/>
                <a:latin typeface="Times New Roman" panose="02020603050405020304" pitchFamily="18" charset="0"/>
                <a:cs typeface="Times New Roman" panose="02020603050405020304" pitchFamily="18" charset="0"/>
              </a:rPr>
              <a:t>PRPL Pattern</a:t>
            </a:r>
          </a:p>
          <a:p>
            <a:r>
              <a:rPr lang="en-US" b="1" i="0" dirty="0">
                <a:effectLst/>
                <a:latin typeface="Times New Roman" panose="02020603050405020304" pitchFamily="18" charset="0"/>
                <a:cs typeface="Times New Roman" panose="02020603050405020304" pitchFamily="18" charset="0"/>
              </a:rPr>
              <a:t>PRPL Pattern</a:t>
            </a:r>
          </a:p>
          <a:p>
            <a:r>
              <a:rPr lang="en-US" b="1" i="0" dirty="0">
                <a:effectLst/>
                <a:latin typeface="Times New Roman" panose="02020603050405020304" pitchFamily="18" charset="0"/>
                <a:cs typeface="Times New Roman" panose="02020603050405020304" pitchFamily="18" charset="0"/>
              </a:rPr>
              <a:t>Performance Metrics</a:t>
            </a:r>
          </a:p>
          <a:p>
            <a:r>
              <a:rPr lang="en-US" b="1" i="0" dirty="0">
                <a:effectLst/>
                <a:latin typeface="Times New Roman" panose="02020603050405020304" pitchFamily="18" charset="0"/>
                <a:cs typeface="Times New Roman" panose="02020603050405020304" pitchFamily="18" charset="0"/>
              </a:rPr>
              <a:t>Lighthouse</a:t>
            </a:r>
          </a:p>
          <a:p>
            <a:pPr algn="l"/>
            <a:r>
              <a:rPr lang="en-US" b="1" i="0" dirty="0">
                <a:effectLst/>
                <a:latin typeface="Times New Roman" panose="02020603050405020304" pitchFamily="18" charset="0"/>
                <a:cs typeface="Times New Roman" panose="02020603050405020304" pitchFamily="18" charset="0"/>
              </a:rPr>
              <a:t>Browser </a:t>
            </a:r>
            <a:r>
              <a:rPr lang="en-US" b="1" i="0" dirty="0" err="1">
                <a:effectLst/>
                <a:latin typeface="Times New Roman" panose="02020603050405020304" pitchFamily="18" charset="0"/>
                <a:cs typeface="Times New Roman" panose="02020603050405020304" pitchFamily="18" charset="0"/>
              </a:rPr>
              <a:t>DevTools</a:t>
            </a:r>
            <a:endParaRPr lang="en-US"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71435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22479-2118-4B7D-1276-4EE6E47FD6F2}"/>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Tìm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SSR, SSG, </a:t>
            </a:r>
            <a:r>
              <a:rPr lang="en-US" i="0" dirty="0" err="1">
                <a:effectLst/>
                <a:latin typeface="Times New Roman" panose="02020603050405020304" pitchFamily="18" charset="0"/>
                <a:cs typeface="Times New Roman" panose="02020603050405020304" pitchFamily="18" charset="0"/>
              </a:rPr>
              <a:t>Graphql</a:t>
            </a:r>
            <a:r>
              <a:rPr lang="en-US" i="0" dirty="0">
                <a:effectLst/>
                <a:latin typeface="Times New Roman" panose="02020603050405020304" pitchFamily="18" charset="0"/>
                <a:cs typeface="Times New Roman" panose="02020603050405020304" pitchFamily="18" charset="0"/>
              </a:rPr>
              <a:t>, Mobile, App Desktop …</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160680A-0B96-15EA-7374-D9BEB268E48A}"/>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SSR : </a:t>
            </a:r>
            <a:r>
              <a:rPr lang="en-US" b="1" i="0" dirty="0">
                <a:effectLst/>
                <a:latin typeface="Times New Roman" panose="02020603050405020304" pitchFamily="18" charset="0"/>
                <a:cs typeface="Times New Roman" panose="02020603050405020304" pitchFamily="18" charset="0"/>
              </a:rPr>
              <a:t>Server-side rendering (</a:t>
            </a:r>
            <a:r>
              <a:rPr lang="en-US" b="1" i="0" dirty="0">
                <a:effectLst/>
                <a:latin typeface="Times New Roman" panose="02020603050405020304" pitchFamily="18" charset="0"/>
                <a:cs typeface="Times New Roman" panose="02020603050405020304" pitchFamily="18" charset="0"/>
                <a:hlinkClick r:id="rId2"/>
              </a:rPr>
              <a:t>https://nextjs.org/</a:t>
            </a:r>
            <a:r>
              <a:rPr lang="en-US" b="1" i="0" dirty="0">
                <a:effectLst/>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SSG: </a:t>
            </a:r>
            <a:r>
              <a:rPr lang="en-US" b="1" i="0" dirty="0">
                <a:effectLst/>
                <a:latin typeface="Times New Roman" panose="02020603050405020304" pitchFamily="18" charset="0"/>
                <a:cs typeface="Times New Roman" panose="02020603050405020304" pitchFamily="18" charset="0"/>
              </a:rPr>
              <a:t>Static Site Generators (</a:t>
            </a:r>
            <a:r>
              <a:rPr lang="en-US" b="1" i="0" dirty="0">
                <a:effectLst/>
                <a:latin typeface="Times New Roman" panose="02020603050405020304" pitchFamily="18" charset="0"/>
                <a:cs typeface="Times New Roman" panose="02020603050405020304" pitchFamily="18" charset="0"/>
                <a:hlinkClick r:id="rId3"/>
              </a:rPr>
              <a:t>https://www.11ty.dev/</a:t>
            </a:r>
            <a:r>
              <a:rPr lang="en-US" b="1" i="0" dirty="0">
                <a:effectLst/>
                <a:latin typeface="Times New Roman" panose="02020603050405020304" pitchFamily="18" charset="0"/>
                <a:cs typeface="Times New Roman" panose="02020603050405020304" pitchFamily="18" charset="0"/>
              </a:rPr>
              <a:t> )</a:t>
            </a:r>
          </a:p>
          <a:p>
            <a:r>
              <a:rPr lang="en-US" b="1" i="0" dirty="0" err="1">
                <a:effectLst/>
                <a:latin typeface="Times New Roman" panose="02020603050405020304" pitchFamily="18" charset="0"/>
                <a:cs typeface="Times New Roman" panose="02020603050405020304" pitchFamily="18" charset="0"/>
              </a:rPr>
              <a:t>Graphql</a:t>
            </a:r>
            <a:r>
              <a:rPr lang="en-US" b="1" i="0" dirty="0">
                <a:effectLst/>
                <a:latin typeface="Times New Roman" panose="02020603050405020304" pitchFamily="18" charset="0"/>
                <a:cs typeface="Times New Roman" panose="02020603050405020304" pitchFamily="18" charset="0"/>
              </a:rPr>
              <a:t>:  </a:t>
            </a:r>
            <a:r>
              <a:rPr lang="en-US" b="1" i="0" dirty="0">
                <a:effectLst/>
                <a:latin typeface="Times New Roman" panose="02020603050405020304" pitchFamily="18" charset="0"/>
                <a:cs typeface="Times New Roman" panose="02020603050405020304" pitchFamily="18" charset="0"/>
                <a:hlinkClick r:id="rId4"/>
              </a:rPr>
              <a:t>https://graphql.org/learn/</a:t>
            </a:r>
            <a:r>
              <a:rPr lang="en-US" b="1" i="0" dirty="0">
                <a:effectLst/>
                <a:latin typeface="Times New Roman" panose="02020603050405020304" pitchFamily="18" charset="0"/>
                <a:cs typeface="Times New Roman" panose="02020603050405020304" pitchFamily="18" charset="0"/>
              </a:rPr>
              <a:t> </a:t>
            </a:r>
          </a:p>
          <a:p>
            <a:r>
              <a:rPr lang="en-US" b="1" dirty="0" err="1">
                <a:latin typeface="Times New Roman" panose="02020603050405020304" pitchFamily="18" charset="0"/>
                <a:cs typeface="Times New Roman" panose="02020603050405020304" pitchFamily="18" charset="0"/>
              </a:rPr>
              <a:t>Học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thêm</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về</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làm</a:t>
            </a:r>
            <a:r>
              <a:rPr lang="en-US" b="1" dirty="0">
                <a:latin typeface="Times New Roman" panose="02020603050405020304" pitchFamily="18" charset="0"/>
                <a:cs typeface="Times New Roman" panose="02020603050405020304" pitchFamily="18" charset="0"/>
              </a:rPr>
              <a:t> mobile : React native (</a:t>
            </a:r>
            <a:r>
              <a:rPr lang="en-US" b="1" dirty="0">
                <a:latin typeface="Times New Roman" panose="02020603050405020304" pitchFamily="18" charset="0"/>
                <a:cs typeface="Times New Roman" panose="02020603050405020304" pitchFamily="18" charset="0"/>
                <a:hlinkClick r:id="rId5"/>
              </a:rPr>
              <a:t>https://reactnative.dev/</a:t>
            </a:r>
            <a:r>
              <a:rPr lang="en-US" b="1" dirty="0">
                <a:latin typeface="Times New Roman" panose="02020603050405020304" pitchFamily="18" charset="0"/>
                <a:cs typeface="Times New Roman" panose="02020603050405020304" pitchFamily="18" charset="0"/>
              </a:rPr>
              <a:t> )</a:t>
            </a:r>
          </a:p>
          <a:p>
            <a:r>
              <a:rPr lang="en-US" b="1" i="0" dirty="0" err="1">
                <a:effectLst/>
                <a:latin typeface="Times New Roman" panose="02020603050405020304" pitchFamily="18" charset="0"/>
                <a:cs typeface="Times New Roman" panose="02020603050405020304" pitchFamily="18" charset="0"/>
              </a:rPr>
              <a:t>Học</a:t>
            </a:r>
            <a:r>
              <a:rPr lang="en-US" b="1" i="0" dirty="0">
                <a:effectLst/>
                <a:latin typeface="Times New Roman" panose="02020603050405020304" pitchFamily="18" charset="0"/>
                <a:cs typeface="Times New Roman" panose="02020603050405020304" pitchFamily="18" charset="0"/>
              </a:rPr>
              <a:t> </a:t>
            </a:r>
            <a:r>
              <a:rPr lang="en-US" b="1" i="0" dirty="0" err="1">
                <a:effectLst/>
                <a:latin typeface="Times New Roman" panose="02020603050405020304" pitchFamily="18" charset="0"/>
                <a:cs typeface="Times New Roman" panose="02020603050405020304" pitchFamily="18" charset="0"/>
              </a:rPr>
              <a:t>thêm</a:t>
            </a:r>
            <a:r>
              <a:rPr lang="en-US" b="1" i="0" dirty="0">
                <a:effectLst/>
                <a:latin typeface="Times New Roman" panose="02020603050405020304" pitchFamily="18" charset="0"/>
                <a:cs typeface="Times New Roman" panose="02020603050405020304" pitchFamily="18" charset="0"/>
              </a:rPr>
              <a:t> </a:t>
            </a:r>
            <a:r>
              <a:rPr lang="en-US" b="1" i="0" dirty="0" err="1">
                <a:effectLst/>
                <a:latin typeface="Times New Roman" panose="02020603050405020304" pitchFamily="18" charset="0"/>
                <a:cs typeface="Times New Roman" panose="02020603050405020304" pitchFamily="18" charset="0"/>
              </a:rPr>
              <a:t>về</a:t>
            </a:r>
            <a:r>
              <a:rPr lang="en-US" b="1" i="0" dirty="0">
                <a:effectLst/>
                <a:latin typeface="Times New Roman" panose="02020603050405020304" pitchFamily="18" charset="0"/>
                <a:cs typeface="Times New Roman" panose="02020603050405020304" pitchFamily="18" charset="0"/>
              </a:rPr>
              <a:t> </a:t>
            </a:r>
            <a:r>
              <a:rPr lang="en-US" b="1" i="0" dirty="0" err="1">
                <a:effectLst/>
                <a:latin typeface="Times New Roman" panose="02020603050405020304" pitchFamily="18" charset="0"/>
                <a:cs typeface="Times New Roman" panose="02020603050405020304" pitchFamily="18" charset="0"/>
              </a:rPr>
              <a:t>làm</a:t>
            </a:r>
            <a:r>
              <a:rPr lang="en-US" b="1" i="0" dirty="0">
                <a:effectLst/>
                <a:latin typeface="Times New Roman" panose="02020603050405020304" pitchFamily="18" charset="0"/>
                <a:cs typeface="Times New Roman" panose="02020603050405020304" pitchFamily="18" charset="0"/>
              </a:rPr>
              <a:t> Desktop Applications: Electron (</a:t>
            </a:r>
            <a:r>
              <a:rPr lang="en-US" b="1" i="0" dirty="0">
                <a:effectLst/>
                <a:latin typeface="Times New Roman" panose="02020603050405020304" pitchFamily="18" charset="0"/>
                <a:cs typeface="Times New Roman" panose="02020603050405020304" pitchFamily="18" charset="0"/>
                <a:hlinkClick r:id="rId6"/>
              </a:rPr>
              <a:t>https://www.electronjs.org/</a:t>
            </a:r>
            <a:r>
              <a:rPr lang="en-US" b="1" i="0" dirty="0">
                <a:effectLst/>
                <a:latin typeface="Times New Roman" panose="02020603050405020304" pitchFamily="18" charset="0"/>
                <a:cs typeface="Times New Roman" panose="02020603050405020304" pitchFamily="18" charset="0"/>
              </a:rPr>
              <a:t> )</a:t>
            </a:r>
          </a:p>
          <a:p>
            <a:pPr marL="0" indent="0">
              <a:buNone/>
            </a:pPr>
            <a:endParaRPr lang="en-US"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17584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9FCCDF-7313-A68F-3FFA-6F87D7C6AC81}"/>
              </a:ext>
            </a:extLst>
          </p:cNvPr>
          <p:cNvSpPr txBox="1"/>
          <p:nvPr/>
        </p:nvSpPr>
        <p:spPr>
          <a:xfrm>
            <a:off x="3022734" y="2977375"/>
            <a:ext cx="6417142" cy="1938992"/>
          </a:xfrm>
          <a:prstGeom prst="rect">
            <a:avLst/>
          </a:prstGeom>
          <a:noFill/>
        </p:spPr>
        <p:txBody>
          <a:bodyPr wrap="none" rtlCol="0">
            <a:spAutoFit/>
          </a:bodyPr>
          <a:lstStyle/>
          <a:p>
            <a:pPr algn="ctr"/>
            <a:r>
              <a:rPr lang="en-US" sz="4000" b="1" i="1" dirty="0" err="1">
                <a:latin typeface="Times New Roman" panose="02020603050405020304" pitchFamily="18" charset="0"/>
                <a:cs typeface="Times New Roman" panose="02020603050405020304" pitchFamily="18" charset="0"/>
              </a:rPr>
              <a:t>Cảm</a:t>
            </a:r>
            <a:r>
              <a:rPr lang="en-US" sz="4000" b="1" i="1" dirty="0">
                <a:latin typeface="Times New Roman" panose="02020603050405020304" pitchFamily="18" charset="0"/>
                <a:cs typeface="Times New Roman" panose="02020603050405020304" pitchFamily="18" charset="0"/>
              </a:rPr>
              <a:t> </a:t>
            </a:r>
            <a:r>
              <a:rPr lang="en-US" sz="4000" b="1" i="1" dirty="0" err="1">
                <a:latin typeface="Times New Roman" panose="02020603050405020304" pitchFamily="18" charset="0"/>
                <a:cs typeface="Times New Roman" panose="02020603050405020304" pitchFamily="18" charset="0"/>
              </a:rPr>
              <a:t>ơn</a:t>
            </a:r>
            <a:r>
              <a:rPr lang="en-US" sz="4000" b="1" i="1" dirty="0">
                <a:latin typeface="Times New Roman" panose="02020603050405020304" pitchFamily="18" charset="0"/>
                <a:cs typeface="Times New Roman" panose="02020603050405020304" pitchFamily="18" charset="0"/>
              </a:rPr>
              <a:t> </a:t>
            </a:r>
            <a:r>
              <a:rPr lang="en-US" sz="4000" b="1" i="1" dirty="0" err="1">
                <a:latin typeface="Times New Roman" panose="02020603050405020304" pitchFamily="18" charset="0"/>
                <a:cs typeface="Times New Roman" panose="02020603050405020304" pitchFamily="18" charset="0"/>
              </a:rPr>
              <a:t>các</a:t>
            </a:r>
            <a:r>
              <a:rPr lang="en-US" sz="4000" b="1" i="1" dirty="0">
                <a:latin typeface="Times New Roman" panose="02020603050405020304" pitchFamily="18" charset="0"/>
                <a:cs typeface="Times New Roman" panose="02020603050405020304" pitchFamily="18" charset="0"/>
              </a:rPr>
              <a:t> </a:t>
            </a:r>
            <a:r>
              <a:rPr lang="en-US" sz="4000" b="1" i="1" dirty="0" err="1">
                <a:latin typeface="Times New Roman" panose="02020603050405020304" pitchFamily="18" charset="0"/>
                <a:cs typeface="Times New Roman" panose="02020603050405020304" pitchFamily="18" charset="0"/>
              </a:rPr>
              <a:t>bạn</a:t>
            </a:r>
            <a:r>
              <a:rPr lang="en-US" sz="4000" b="1" i="1" dirty="0">
                <a:latin typeface="Times New Roman" panose="02020603050405020304" pitchFamily="18" charset="0"/>
                <a:cs typeface="Times New Roman" panose="02020603050405020304" pitchFamily="18" charset="0"/>
              </a:rPr>
              <a:t> </a:t>
            </a:r>
            <a:r>
              <a:rPr lang="en-US" sz="4000" b="1" i="1" dirty="0" err="1">
                <a:latin typeface="Times New Roman" panose="02020603050405020304" pitchFamily="18" charset="0"/>
                <a:cs typeface="Times New Roman" panose="02020603050405020304" pitchFamily="18" charset="0"/>
              </a:rPr>
              <a:t>đã</a:t>
            </a:r>
            <a:r>
              <a:rPr lang="en-US" sz="4000" b="1" i="1" dirty="0">
                <a:latin typeface="Times New Roman" panose="02020603050405020304" pitchFamily="18" charset="0"/>
                <a:cs typeface="Times New Roman" panose="02020603050405020304" pitchFamily="18" charset="0"/>
              </a:rPr>
              <a:t> </a:t>
            </a:r>
            <a:r>
              <a:rPr lang="en-US" sz="4000" b="1" i="1" dirty="0" err="1">
                <a:latin typeface="Times New Roman" panose="02020603050405020304" pitchFamily="18" charset="0"/>
                <a:cs typeface="Times New Roman" panose="02020603050405020304" pitchFamily="18" charset="0"/>
              </a:rPr>
              <a:t>quan</a:t>
            </a:r>
            <a:r>
              <a:rPr lang="en-US" sz="4000" b="1" i="1" dirty="0">
                <a:latin typeface="Times New Roman" panose="02020603050405020304" pitchFamily="18" charset="0"/>
                <a:cs typeface="Times New Roman" panose="02020603050405020304" pitchFamily="18" charset="0"/>
              </a:rPr>
              <a:t> </a:t>
            </a:r>
            <a:r>
              <a:rPr lang="en-US" sz="4000" b="1" i="1" dirty="0" err="1">
                <a:latin typeface="Times New Roman" panose="02020603050405020304" pitchFamily="18" charset="0"/>
                <a:cs typeface="Times New Roman" panose="02020603050405020304" pitchFamily="18" charset="0"/>
              </a:rPr>
              <a:t>tâm</a:t>
            </a:r>
            <a:endParaRPr lang="en-US" sz="4000" b="1" i="1" dirty="0">
              <a:latin typeface="Times New Roman" panose="02020603050405020304" pitchFamily="18" charset="0"/>
              <a:cs typeface="Times New Roman" panose="02020603050405020304" pitchFamily="18" charset="0"/>
            </a:endParaRPr>
          </a:p>
          <a:p>
            <a:pPr algn="ctr"/>
            <a:endParaRPr lang="en-US" sz="4000" dirty="0">
              <a:latin typeface="Times New Roman" panose="02020603050405020304" pitchFamily="18" charset="0"/>
              <a:cs typeface="Times New Roman" panose="02020603050405020304" pitchFamily="18" charset="0"/>
            </a:endParaRPr>
          </a:p>
          <a:p>
            <a:pPr algn="ctr"/>
            <a:r>
              <a:rPr lang="en-US" sz="4000" b="1" dirty="0" err="1">
                <a:latin typeface="Times New Roman" panose="02020603050405020304" pitchFamily="18" charset="0"/>
                <a:cs typeface="Times New Roman" panose="02020603050405020304" pitchFamily="18" charset="0"/>
              </a:rPr>
              <a:t>Hết</a:t>
            </a:r>
            <a:endParaRPr lang="en-US"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6544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98176-C43E-1200-40EC-95E57A2E80FF}"/>
              </a:ext>
            </a:extLst>
          </p:cNvPr>
          <p:cNvSpPr>
            <a:spLocks noGrp="1"/>
          </p:cNvSpPr>
          <p:nvPr>
            <p:ph type="title"/>
          </p:nvPr>
        </p:nvSpPr>
        <p:spPr/>
        <p:txBody>
          <a:bodyPr/>
          <a:lstStyle/>
          <a:p>
            <a:r>
              <a:rPr lang="en-US" i="0" dirty="0">
                <a:solidFill>
                  <a:srgbClr val="212529"/>
                </a:solidFill>
                <a:effectLst/>
                <a:latin typeface="Times New Roman" panose="02020603050405020304" pitchFamily="18" charset="0"/>
                <a:cs typeface="Times New Roman" panose="02020603050405020304" pitchFamily="18" charset="0"/>
              </a:rPr>
              <a:t>Frontend </a:t>
            </a:r>
            <a:r>
              <a:rPr lang="en-US" i="0" dirty="0" err="1">
                <a:solidFill>
                  <a:srgbClr val="212529"/>
                </a:solidFill>
                <a:effectLst/>
                <a:latin typeface="Times New Roman" panose="02020603050405020304" pitchFamily="18" charset="0"/>
                <a:cs typeface="Times New Roman" panose="02020603050405020304" pitchFamily="18" charset="0"/>
              </a:rPr>
              <a:t>là</a:t>
            </a:r>
            <a:r>
              <a:rPr lang="en-US" i="0" dirty="0">
                <a:solidFill>
                  <a:srgbClr val="212529"/>
                </a:solidFill>
                <a:effectLst/>
                <a:latin typeface="Times New Roman" panose="02020603050405020304" pitchFamily="18" charset="0"/>
                <a:cs typeface="Times New Roman" panose="02020603050405020304" pitchFamily="18" charset="0"/>
              </a:rPr>
              <a:t> </a:t>
            </a:r>
            <a:r>
              <a:rPr lang="en-US" i="0" dirty="0" err="1">
                <a:solidFill>
                  <a:srgbClr val="212529"/>
                </a:solidFill>
                <a:effectLst/>
                <a:latin typeface="Times New Roman" panose="02020603050405020304" pitchFamily="18" charset="0"/>
                <a:cs typeface="Times New Roman" panose="02020603050405020304" pitchFamily="18" charset="0"/>
              </a:rPr>
              <a:t>gì</a:t>
            </a:r>
            <a:r>
              <a:rPr lang="en-US" i="0" dirty="0">
                <a:solidFill>
                  <a:srgbClr val="212529"/>
                </a:solidFill>
                <a:effectLst/>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118D839-E4AD-2170-9714-4AAE44DC8B2B}"/>
              </a:ext>
            </a:extLst>
          </p:cNvPr>
          <p:cNvSpPr>
            <a:spLocks noGrp="1"/>
          </p:cNvSpPr>
          <p:nvPr>
            <p:ph idx="1"/>
          </p:nvPr>
        </p:nvSpPr>
        <p:spPr>
          <a:xfrm>
            <a:off x="2589212" y="1905000"/>
            <a:ext cx="8915400" cy="4006222"/>
          </a:xfrm>
        </p:spPr>
        <p:txBody>
          <a:bodyPr>
            <a:normAutofit/>
          </a:bodyPr>
          <a:lstStyle/>
          <a:p>
            <a:r>
              <a:rPr lang="vi-VN" sz="2000" b="1" i="0" dirty="0">
                <a:solidFill>
                  <a:srgbClr val="212529"/>
                </a:solidFill>
                <a:effectLst/>
                <a:latin typeface="Times New Roman" panose="02020603050405020304" pitchFamily="18" charset="0"/>
                <a:cs typeface="Times New Roman" panose="02020603050405020304" pitchFamily="18" charset="0"/>
              </a:rPr>
              <a:t>Frontend</a:t>
            </a:r>
            <a:r>
              <a:rPr lang="vi-VN" sz="2000" b="0" i="0" dirty="0">
                <a:solidFill>
                  <a:srgbClr val="212529"/>
                </a:solidFill>
                <a:effectLst/>
                <a:latin typeface="Times New Roman" panose="02020603050405020304" pitchFamily="18" charset="0"/>
                <a:cs typeface="Times New Roman" panose="02020603050405020304" pitchFamily="18" charset="0"/>
              </a:rPr>
              <a:t> là một phần của một website ở đó người dùng có thể tương tác để sử dụng và trải nghiệm, tất cả những gì mà bạn nhìn thấy trên một website bao gồm: font chữ, màu sắc, danh mục sản phẩm, menu, thanh trượt, v.</a:t>
            </a:r>
            <a:r>
              <a:rPr lang="vi-VN" sz="2000" b="0" i="0">
                <a:solidFill>
                  <a:srgbClr val="212529"/>
                </a:solidFill>
                <a:effectLst/>
                <a:latin typeface="Times New Roman" panose="02020603050405020304" pitchFamily="18" charset="0"/>
                <a:cs typeface="Times New Roman" panose="02020603050405020304" pitchFamily="18" charset="0"/>
              </a:rPr>
              <a:t>v.v  </a:t>
            </a:r>
            <a:r>
              <a:rPr lang="vi-VN" sz="2000" b="0" i="0" dirty="0">
                <a:solidFill>
                  <a:srgbClr val="212529"/>
                </a:solidFill>
                <a:effectLst/>
                <a:latin typeface="Times New Roman" panose="02020603050405020304" pitchFamily="18" charset="0"/>
                <a:cs typeface="Times New Roman" panose="02020603050405020304" pitchFamily="18" charset="0"/>
              </a:rPr>
              <a:t>đều là sự kết hợp hoàn hảo giữa HTML, CSS và Javascript.</a:t>
            </a:r>
            <a:endParaRPr lang="en-US" sz="2000" b="0" i="0" dirty="0">
              <a:solidFill>
                <a:srgbClr val="212529"/>
              </a:solidFill>
              <a:effectLst/>
              <a:latin typeface="Times New Roman" panose="02020603050405020304" pitchFamily="18" charset="0"/>
              <a:cs typeface="Times New Roman" panose="02020603050405020304" pitchFamily="18" charset="0"/>
            </a:endParaRPr>
          </a:p>
          <a:p>
            <a:endParaRPr lang="vi-VN" sz="2000" b="0" i="0" dirty="0">
              <a:solidFill>
                <a:srgbClr val="212529"/>
              </a:solidFill>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F52A1BE-B0DD-AF72-9DDA-71907D4BE91B}"/>
              </a:ext>
            </a:extLst>
          </p:cNvPr>
          <p:cNvPicPr>
            <a:picLocks noChangeAspect="1"/>
          </p:cNvPicPr>
          <p:nvPr/>
        </p:nvPicPr>
        <p:blipFill>
          <a:blip r:embed="rId2"/>
          <a:stretch>
            <a:fillRect/>
          </a:stretch>
        </p:blipFill>
        <p:spPr>
          <a:xfrm>
            <a:off x="4301117" y="3608968"/>
            <a:ext cx="4674747" cy="2302254"/>
          </a:xfrm>
          <a:prstGeom prst="rect">
            <a:avLst/>
          </a:prstGeom>
        </p:spPr>
      </p:pic>
    </p:spTree>
    <p:extLst>
      <p:ext uri="{BB962C8B-B14F-4D97-AF65-F5344CB8AC3E}">
        <p14:creationId xmlns:p14="http://schemas.microsoft.com/office/powerpoint/2010/main" val="3890647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879E-A5DB-AA47-C639-F277CFEEF09C}"/>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Lập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Frontend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p>
        </p:txBody>
      </p:sp>
      <p:sp>
        <p:nvSpPr>
          <p:cNvPr id="3" name="Content Placeholder 2">
            <a:extLst>
              <a:ext uri="{FF2B5EF4-FFF2-40B4-BE49-F238E27FC236}">
                <a16:creationId xmlns:a16="http://schemas.microsoft.com/office/drawing/2014/main" id="{0045EB85-30AA-34C0-44A8-B7516FBED682}"/>
              </a:ext>
            </a:extLst>
          </p:cNvPr>
          <p:cNvSpPr>
            <a:spLocks noGrp="1"/>
          </p:cNvSpPr>
          <p:nvPr>
            <p:ph idx="1"/>
          </p:nvPr>
        </p:nvSpPr>
        <p:spPr/>
        <p:txBody>
          <a:bodyPr/>
          <a:lstStyle/>
          <a:p>
            <a:r>
              <a:rPr lang="vi-VN" dirty="0">
                <a:latin typeface="Times New Roman" panose="02020603050405020304" pitchFamily="18" charset="0"/>
                <a:cs typeface="Times New Roman" panose="02020603050405020304" pitchFamily="18" charset="0"/>
              </a:rPr>
              <a:t>Lập trình </a:t>
            </a:r>
            <a:r>
              <a:rPr lang="vi-VN" b="1" dirty="0">
                <a:latin typeface="Times New Roman" panose="02020603050405020304" pitchFamily="18" charset="0"/>
                <a:cs typeface="Times New Roman" panose="02020603050405020304" pitchFamily="18" charset="0"/>
              </a:rPr>
              <a:t>Frontend</a:t>
            </a:r>
            <a:r>
              <a:rPr lang="vi-VN" dirty="0">
                <a:latin typeface="Times New Roman" panose="02020603050405020304" pitchFamily="18" charset="0"/>
                <a:cs typeface="Times New Roman" panose="02020603050405020304" pitchFamily="18" charset="0"/>
              </a:rPr>
              <a:t> là công việc sử dụng các ngôn ngữ HTML, CSS và JavaScript để thiết kế và xây dựng giao diện cho một trang web hoặc ứng dụng web mà người dùng có thể xem và tương tác trực tiếp. Người dùng có thể "chạm", "lướt" và đối thoại trên giao diện web là kết quả của lập trình Frontend.</a:t>
            </a:r>
          </a:p>
          <a:p>
            <a:r>
              <a:rPr lang="vi-VN" b="0" i="0" dirty="0">
                <a:solidFill>
                  <a:srgbClr val="212529"/>
                </a:solidFill>
                <a:effectLst/>
                <a:latin typeface="Times New Roman" panose="02020603050405020304" pitchFamily="18" charset="0"/>
                <a:cs typeface="Times New Roman" panose="02020603050405020304" pitchFamily="18" charset="0"/>
              </a:rPr>
              <a:t>Hiểu một cách đơn giản lập trình </a:t>
            </a:r>
            <a:r>
              <a:rPr lang="vi-VN" b="1" dirty="0">
                <a:solidFill>
                  <a:srgbClr val="212529"/>
                </a:solidFill>
                <a:latin typeface="Times New Roman" panose="02020603050405020304" pitchFamily="18" charset="0"/>
                <a:cs typeface="Times New Roman" panose="02020603050405020304" pitchFamily="18" charset="0"/>
              </a:rPr>
              <a:t>F</a:t>
            </a:r>
            <a:r>
              <a:rPr lang="vi-VN" b="1" i="0" dirty="0">
                <a:solidFill>
                  <a:srgbClr val="212529"/>
                </a:solidFill>
                <a:effectLst/>
                <a:latin typeface="Times New Roman" panose="02020603050405020304" pitchFamily="18" charset="0"/>
                <a:cs typeface="Times New Roman" panose="02020603050405020304" pitchFamily="18" charset="0"/>
              </a:rPr>
              <a:t>rontend</a:t>
            </a:r>
            <a:r>
              <a:rPr lang="vi-VN" b="0" i="0" dirty="0">
                <a:solidFill>
                  <a:srgbClr val="212529"/>
                </a:solidFill>
                <a:effectLst/>
                <a:latin typeface="Times New Roman" panose="02020603050405020304" pitchFamily="18" charset="0"/>
                <a:cs typeface="Times New Roman" panose="02020603050405020304" pitchFamily="18" charset="0"/>
              </a:rPr>
              <a:t> là những công việc xây dựng, phát triển giao diện website nhằm đem đến cho người dùng những trải nghiệm tốt nhất trên chính sản phẩm website mà mình làm ra. </a:t>
            </a:r>
          </a:p>
        </p:txBody>
      </p:sp>
    </p:spTree>
    <p:extLst>
      <p:ext uri="{BB962C8B-B14F-4D97-AF65-F5344CB8AC3E}">
        <p14:creationId xmlns:p14="http://schemas.microsoft.com/office/powerpoint/2010/main" val="1936168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5A101-4D08-DDCB-BA9A-792146820A3C}"/>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Lập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Frontend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Tiếp</a:t>
            </a:r>
            <a:r>
              <a:rPr lang="en-US" dirty="0">
                <a:latin typeface="Times New Roman" panose="02020603050405020304" pitchFamily="18" charset="0"/>
                <a:cs typeface="Times New Roman" panose="02020603050405020304" pitchFamily="18" charset="0"/>
              </a:rPr>
              <a:t>)</a:t>
            </a:r>
          </a:p>
        </p:txBody>
      </p:sp>
      <p:sp>
        <p:nvSpPr>
          <p:cNvPr id="3" name="Content Placeholder 2">
            <a:extLst>
              <a:ext uri="{FF2B5EF4-FFF2-40B4-BE49-F238E27FC236}">
                <a16:creationId xmlns:a16="http://schemas.microsoft.com/office/drawing/2014/main" id="{357F7D92-1E15-DA1C-F64A-2331E3DAB36B}"/>
              </a:ext>
            </a:extLst>
          </p:cNvPr>
          <p:cNvSpPr>
            <a:spLocks noGrp="1"/>
          </p:cNvSpPr>
          <p:nvPr>
            <p:ph sz="half" idx="1"/>
          </p:nvPr>
        </p:nvSpPr>
        <p:spPr/>
        <p:txBody>
          <a:bodyPr>
            <a:normAutofit/>
          </a:bodyPr>
          <a:lstStyle/>
          <a:p>
            <a:r>
              <a:rPr lang="vi-VN" dirty="0">
                <a:solidFill>
                  <a:srgbClr val="5D677A"/>
                </a:solidFill>
                <a:latin typeface="Times New Roman" panose="02020603050405020304" pitchFamily="18" charset="0"/>
                <a:cs typeface="Times New Roman" panose="02020603050405020304" pitchFamily="18" charset="0"/>
              </a:rPr>
              <a:t>K</a:t>
            </a:r>
            <a:r>
              <a:rPr lang="vi-VN" b="0" i="0" dirty="0">
                <a:solidFill>
                  <a:srgbClr val="5D677A"/>
                </a:solidFill>
                <a:effectLst/>
                <a:latin typeface="Times New Roman" panose="02020603050405020304" pitchFamily="18" charset="0"/>
                <a:cs typeface="Times New Roman" panose="02020603050405020304" pitchFamily="18" charset="0"/>
              </a:rPr>
              <a:t>hông chỉ đơn thuần là </a:t>
            </a:r>
            <a:r>
              <a:rPr lang="vi-VN" dirty="0">
                <a:solidFill>
                  <a:srgbClr val="5D677A"/>
                </a:solidFill>
                <a:latin typeface="Times New Roman" panose="02020603050405020304" pitchFamily="18" charset="0"/>
                <a:cs typeface="Times New Roman" panose="02020603050405020304" pitchFamily="18" charset="0"/>
              </a:rPr>
              <a:t>tạo ra</a:t>
            </a:r>
            <a:r>
              <a:rPr lang="vi-VN" b="0" i="0" dirty="0">
                <a:solidFill>
                  <a:srgbClr val="5D677A"/>
                </a:solidFill>
                <a:effectLst/>
                <a:latin typeface="Times New Roman" panose="02020603050405020304" pitchFamily="18" charset="0"/>
                <a:cs typeface="Times New Roman" panose="02020603050405020304" pitchFamily="18" charset="0"/>
              </a:rPr>
              <a:t> một giao diện đa tính năng</a:t>
            </a:r>
          </a:p>
          <a:p>
            <a:r>
              <a:rPr lang="vi-VN" b="0" i="0" dirty="0">
                <a:solidFill>
                  <a:srgbClr val="5D677A"/>
                </a:solidFill>
                <a:effectLst/>
                <a:latin typeface="Times New Roman" panose="02020603050405020304" pitchFamily="18" charset="0"/>
                <a:cs typeface="Times New Roman" panose="02020603050405020304" pitchFamily="18" charset="0"/>
              </a:rPr>
              <a:t>Mục đích của thiết kế web là giúp người dùng trải nghiệm web dễ dàng hơn .</a:t>
            </a:r>
          </a:p>
          <a:p>
            <a:r>
              <a:rPr lang="vi-VN" dirty="0">
                <a:solidFill>
                  <a:srgbClr val="5D677A"/>
                </a:solidFill>
                <a:latin typeface="Times New Roman" panose="02020603050405020304" pitchFamily="18" charset="0"/>
                <a:cs typeface="Times New Roman" panose="02020603050405020304" pitchFamily="18" charset="0"/>
              </a:rPr>
              <a:t>C</a:t>
            </a:r>
            <a:r>
              <a:rPr lang="vi-VN" b="0" i="0" dirty="0">
                <a:solidFill>
                  <a:srgbClr val="5D677A"/>
                </a:solidFill>
                <a:effectLst/>
                <a:latin typeface="Times New Roman" panose="02020603050405020304" pitchFamily="18" charset="0"/>
                <a:cs typeface="Times New Roman" panose="02020603050405020304" pitchFamily="18" charset="0"/>
              </a:rPr>
              <a:t>ần đảm bảo rằng trang web của mình được đảm bảo chất lượng hiển thị tốt trên các trình duyệt, các hệ điều hành và các thiết bị đầu cuối khác nhau.</a:t>
            </a:r>
            <a:endParaRPr lang="vi-VN" dirty="0">
              <a:solidFill>
                <a:srgbClr val="5D677A"/>
              </a:solidFill>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09A906AB-00F2-0774-98A6-D463DF7362A9}"/>
              </a:ext>
            </a:extLst>
          </p:cNvPr>
          <p:cNvPicPr>
            <a:picLocks noGrp="1" noChangeAspect="1"/>
          </p:cNvPicPr>
          <p:nvPr>
            <p:ph sz="half" idx="2"/>
          </p:nvPr>
        </p:nvPicPr>
        <p:blipFill>
          <a:blip r:embed="rId2"/>
          <a:stretch>
            <a:fillRect/>
          </a:stretch>
        </p:blipFill>
        <p:spPr>
          <a:xfrm>
            <a:off x="7048768" y="2133600"/>
            <a:ext cx="4994550" cy="3531220"/>
          </a:xfrm>
        </p:spPr>
      </p:pic>
      <p:sp>
        <p:nvSpPr>
          <p:cNvPr id="7" name="TextBox 6">
            <a:extLst>
              <a:ext uri="{FF2B5EF4-FFF2-40B4-BE49-F238E27FC236}">
                <a16:creationId xmlns:a16="http://schemas.microsoft.com/office/drawing/2014/main" id="{44916838-5376-A88C-F8EB-0EF0F1EA553C}"/>
              </a:ext>
            </a:extLst>
          </p:cNvPr>
          <p:cNvSpPr txBox="1"/>
          <p:nvPr/>
        </p:nvSpPr>
        <p:spPr>
          <a:xfrm>
            <a:off x="7496931" y="5710670"/>
            <a:ext cx="4211713" cy="523220"/>
          </a:xfrm>
          <a:prstGeom prst="rect">
            <a:avLst/>
          </a:prstGeom>
          <a:noFill/>
        </p:spPr>
        <p:txBody>
          <a:bodyPr wrap="square" rtlCol="0">
            <a:spAutoFit/>
          </a:bodyPr>
          <a:lstStyle/>
          <a:p>
            <a:pPr algn="ctr"/>
            <a:r>
              <a:rPr lang="vi-VN" sz="1400" b="0" i="1" dirty="0">
                <a:solidFill>
                  <a:srgbClr val="5D677A"/>
                </a:solidFill>
                <a:effectLst/>
                <a:latin typeface="Barlow" pitchFamily="2" charset="77"/>
              </a:rPr>
              <a:t>Người dùng web có thể “chạm”, “lướt” giao diện là nhờ lập trình viên Frontend</a:t>
            </a:r>
            <a:endParaRPr lang="en-US" sz="1400" dirty="0"/>
          </a:p>
        </p:txBody>
      </p:sp>
    </p:spTree>
    <p:extLst>
      <p:ext uri="{BB962C8B-B14F-4D97-AF65-F5344CB8AC3E}">
        <p14:creationId xmlns:p14="http://schemas.microsoft.com/office/powerpoint/2010/main" val="1980275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F17EF-63D5-3E2E-D538-61615B815BD7}"/>
              </a:ext>
            </a:extLst>
          </p:cNvPr>
          <p:cNvSpPr>
            <a:spLocks noGrp="1"/>
          </p:cNvSpPr>
          <p:nvPr>
            <p:ph type="title"/>
          </p:nvPr>
        </p:nvSpPr>
        <p:spPr>
          <a:xfrm>
            <a:off x="2592924" y="624110"/>
            <a:ext cx="8911687" cy="847851"/>
          </a:xfrm>
        </p:spPr>
        <p:txBody>
          <a:bodyPr/>
          <a:lstStyle/>
          <a:p>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viên</a:t>
            </a:r>
            <a:r>
              <a:rPr lang="en-US" dirty="0">
                <a:latin typeface="Times New Roman" panose="02020603050405020304" pitchFamily="18" charset="0"/>
                <a:cs typeface="Times New Roman" panose="02020603050405020304" pitchFamily="18" charset="0"/>
              </a:rPr>
              <a:t> Frontend</a:t>
            </a:r>
          </a:p>
        </p:txBody>
      </p:sp>
      <p:sp>
        <p:nvSpPr>
          <p:cNvPr id="3" name="Content Placeholder 2">
            <a:extLst>
              <a:ext uri="{FF2B5EF4-FFF2-40B4-BE49-F238E27FC236}">
                <a16:creationId xmlns:a16="http://schemas.microsoft.com/office/drawing/2014/main" id="{7B7E6DB0-12A5-1C18-A98B-D574EA4D2F10}"/>
              </a:ext>
            </a:extLst>
          </p:cNvPr>
          <p:cNvSpPr>
            <a:spLocks noGrp="1"/>
          </p:cNvSpPr>
          <p:nvPr>
            <p:ph sz="half" idx="1"/>
          </p:nvPr>
        </p:nvSpPr>
        <p:spPr>
          <a:xfrm>
            <a:off x="2388490" y="2133600"/>
            <a:ext cx="4313864" cy="3777622"/>
          </a:xfrm>
        </p:spPr>
        <p:txBody>
          <a:bodyPr/>
          <a:lstStyle/>
          <a:p>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viên</a:t>
            </a:r>
            <a:r>
              <a:rPr lang="en-US" dirty="0">
                <a:latin typeface="Times New Roman" panose="02020603050405020304" pitchFamily="18" charset="0"/>
                <a:cs typeface="Times New Roman" panose="02020603050405020304" pitchFamily="18" charset="0"/>
              </a:rPr>
              <a:t> Frontend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kỹ</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năng</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thiết</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kế</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và</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lập</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trình</a:t>
            </a:r>
            <a:endParaRPr lang="en-US" b="1" i="1"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Chức năng chính của họ là </a:t>
            </a:r>
            <a:r>
              <a:rPr lang="vi-VN" b="1" i="1" dirty="0">
                <a:latin typeface="Times New Roman" panose="02020603050405020304" pitchFamily="18" charset="0"/>
                <a:cs typeface="Times New Roman" panose="02020603050405020304" pitchFamily="18" charset="0"/>
              </a:rPr>
              <a:t>code chuyển đổi từ thiết kế giao diện thành hình ảnh – thành phần  trực quan của ứng dụng hoặc trang web </a:t>
            </a:r>
            <a:r>
              <a:rPr lang="vi-VN" dirty="0">
                <a:latin typeface="Times New Roman" panose="02020603050405020304" pitchFamily="18" charset="0"/>
                <a:cs typeface="Times New Roman" panose="02020603050405020304" pitchFamily="18" charset="0"/>
              </a:rPr>
              <a:t>để người dùng dễ sử dụng.</a:t>
            </a:r>
          </a:p>
          <a:p>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Frontend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hợp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giữa</a:t>
            </a:r>
            <a:r>
              <a:rPr lang="en-US"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viết</a:t>
            </a:r>
            <a:r>
              <a:rPr lang="en-US" b="1" i="1" dirty="0">
                <a:latin typeface="Times New Roman" panose="02020603050405020304" pitchFamily="18" charset="0"/>
                <a:cs typeface="Times New Roman" panose="02020603050405020304" pitchFamily="18" charset="0"/>
              </a:rPr>
              <a:t> code </a:t>
            </a:r>
            <a:r>
              <a:rPr lang="en-US" b="1" i="1" dirty="0" err="1">
                <a:latin typeface="Times New Roman" panose="02020603050405020304" pitchFamily="18" charset="0"/>
                <a:cs typeface="Times New Roman" panose="02020603050405020304" pitchFamily="18" charset="0"/>
              </a:rPr>
              <a:t>khô</a:t>
            </a:r>
            <a:r>
              <a:rPr lang="en-US" b="1" i="1" dirty="0">
                <a:latin typeface="Times New Roman" panose="02020603050405020304" pitchFamily="18" charset="0"/>
                <a:cs typeface="Times New Roman" panose="02020603050405020304" pitchFamily="18" charset="0"/>
              </a:rPr>
              <a:t> khan </a:t>
            </a:r>
            <a:r>
              <a:rPr lang="en-US" b="1" i="1" dirty="0" err="1">
                <a:latin typeface="Times New Roman" panose="02020603050405020304" pitchFamily="18" charset="0"/>
                <a:cs typeface="Times New Roman" panose="02020603050405020304" pitchFamily="18" charset="0"/>
              </a:rPr>
              <a:t>và</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làm</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đồ</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họa</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bắt</a:t>
            </a:r>
            <a:r>
              <a:rPr lang="en-US" b="1" i="1" dirty="0">
                <a:latin typeface="Times New Roman" panose="02020603050405020304" pitchFamily="18" charset="0"/>
                <a:cs typeface="Times New Roman" panose="02020603050405020304" pitchFamily="18" charset="0"/>
              </a:rPr>
              <a:t> </a:t>
            </a:r>
            <a:r>
              <a:rPr lang="en-US" b="1" i="1" dirty="0" err="1">
                <a:latin typeface="Times New Roman" panose="02020603050405020304" pitchFamily="18" charset="0"/>
                <a:cs typeface="Times New Roman" panose="02020603050405020304" pitchFamily="18" charset="0"/>
              </a:rPr>
              <a:t>mắt</a:t>
            </a:r>
            <a:endParaRPr lang="en-US" b="1" i="1" dirty="0">
              <a:latin typeface="Times New Roman" panose="02020603050405020304" pitchFamily="18" charset="0"/>
              <a:cs typeface="Times New Roman" panose="02020603050405020304" pitchFamily="18" charset="0"/>
            </a:endParaRPr>
          </a:p>
          <a:p>
            <a:endParaRPr lang="en-US" dirty="0"/>
          </a:p>
        </p:txBody>
      </p:sp>
      <p:pic>
        <p:nvPicPr>
          <p:cNvPr id="6" name="Content Placeholder 5">
            <a:extLst>
              <a:ext uri="{FF2B5EF4-FFF2-40B4-BE49-F238E27FC236}">
                <a16:creationId xmlns:a16="http://schemas.microsoft.com/office/drawing/2014/main" id="{0D31F26F-0990-50B2-0CE6-195E898E2F64}"/>
              </a:ext>
            </a:extLst>
          </p:cNvPr>
          <p:cNvPicPr>
            <a:picLocks noGrp="1" noChangeAspect="1"/>
          </p:cNvPicPr>
          <p:nvPr>
            <p:ph sz="half" idx="2"/>
          </p:nvPr>
        </p:nvPicPr>
        <p:blipFill>
          <a:blip r:embed="rId2"/>
          <a:stretch>
            <a:fillRect/>
          </a:stretch>
        </p:blipFill>
        <p:spPr>
          <a:xfrm>
            <a:off x="7029376" y="2133600"/>
            <a:ext cx="4900482" cy="3598127"/>
          </a:xfrm>
        </p:spPr>
      </p:pic>
      <p:sp>
        <p:nvSpPr>
          <p:cNvPr id="7" name="TextBox 6">
            <a:extLst>
              <a:ext uri="{FF2B5EF4-FFF2-40B4-BE49-F238E27FC236}">
                <a16:creationId xmlns:a16="http://schemas.microsoft.com/office/drawing/2014/main" id="{FA500E93-1547-A9C7-D38C-161543CB0B63}"/>
              </a:ext>
            </a:extLst>
          </p:cNvPr>
          <p:cNvSpPr txBox="1"/>
          <p:nvPr/>
        </p:nvSpPr>
        <p:spPr>
          <a:xfrm>
            <a:off x="7424922" y="5792088"/>
            <a:ext cx="4313864" cy="523220"/>
          </a:xfrm>
          <a:prstGeom prst="rect">
            <a:avLst/>
          </a:prstGeom>
          <a:noFill/>
        </p:spPr>
        <p:txBody>
          <a:bodyPr wrap="square" rtlCol="0">
            <a:spAutoFit/>
          </a:bodyPr>
          <a:lstStyle/>
          <a:p>
            <a:pPr algn="ctr"/>
            <a:r>
              <a:rPr lang="en-US" sz="1400" i="1" dirty="0" err="1">
                <a:solidFill>
                  <a:srgbClr val="5D677A"/>
                </a:solidFill>
                <a:effectLst/>
                <a:latin typeface="Barlow" pitchFamily="2" charset="77"/>
              </a:rPr>
              <a:t>Công</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việc</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của</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lập</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trình</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viên</a:t>
            </a:r>
            <a:r>
              <a:rPr lang="en-US" sz="1400" i="1" dirty="0">
                <a:solidFill>
                  <a:srgbClr val="5D677A"/>
                </a:solidFill>
                <a:effectLst/>
                <a:latin typeface="Barlow" pitchFamily="2" charset="77"/>
              </a:rPr>
              <a:t> Front- end bao </a:t>
            </a:r>
            <a:r>
              <a:rPr lang="en-US" sz="1400" i="1" dirty="0" err="1">
                <a:solidFill>
                  <a:srgbClr val="5D677A"/>
                </a:solidFill>
                <a:effectLst/>
                <a:latin typeface="Barlow" pitchFamily="2" charset="77"/>
              </a:rPr>
              <a:t>gồm</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cả</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thiết</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kế</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và</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lập</a:t>
            </a:r>
            <a:r>
              <a:rPr lang="en-US" sz="1400" i="1" dirty="0">
                <a:solidFill>
                  <a:srgbClr val="5D677A"/>
                </a:solidFill>
                <a:effectLst/>
                <a:latin typeface="Barlow" pitchFamily="2" charset="77"/>
              </a:rPr>
              <a:t> </a:t>
            </a:r>
            <a:r>
              <a:rPr lang="en-US" sz="1400" i="1" dirty="0" err="1">
                <a:solidFill>
                  <a:srgbClr val="5D677A"/>
                </a:solidFill>
                <a:effectLst/>
                <a:latin typeface="Barlow" pitchFamily="2" charset="77"/>
              </a:rPr>
              <a:t>trình</a:t>
            </a:r>
            <a:r>
              <a:rPr lang="en-US" sz="1400" i="1" dirty="0">
                <a:solidFill>
                  <a:srgbClr val="5D677A"/>
                </a:solidFill>
                <a:effectLst/>
                <a:latin typeface="Barlow" pitchFamily="2" charset="77"/>
              </a:rPr>
              <a:t> web</a:t>
            </a:r>
            <a:endParaRPr lang="en-US" sz="1400" dirty="0"/>
          </a:p>
        </p:txBody>
      </p:sp>
    </p:spTree>
    <p:extLst>
      <p:ext uri="{BB962C8B-B14F-4D97-AF65-F5344CB8AC3E}">
        <p14:creationId xmlns:p14="http://schemas.microsoft.com/office/powerpoint/2010/main" val="193321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E6C4A-1E00-F6A0-84D4-89ADC067BE83}"/>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lập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viên</a:t>
            </a:r>
            <a:r>
              <a:rPr lang="en-US" dirty="0">
                <a:latin typeface="Times New Roman" panose="02020603050405020304" pitchFamily="18" charset="0"/>
                <a:cs typeface="Times New Roman" panose="02020603050405020304" pitchFamily="18" charset="0"/>
              </a:rPr>
              <a:t> Frontend (</a:t>
            </a:r>
            <a:r>
              <a:rPr lang="en-US" dirty="0" err="1">
                <a:latin typeface="Times New Roman" panose="02020603050405020304" pitchFamily="18" charset="0"/>
                <a:cs typeface="Times New Roman" panose="02020603050405020304" pitchFamily="18" charset="0"/>
              </a:rPr>
              <a:t>Tiếp</a:t>
            </a:r>
            <a:r>
              <a:rPr lang="en-US" dirty="0">
                <a:latin typeface="Times New Roman" panose="02020603050405020304" pitchFamily="18" charset="0"/>
                <a:cs typeface="Times New Roman" panose="02020603050405020304" pitchFamily="18" charset="0"/>
              </a:rPr>
              <a:t>)</a:t>
            </a:r>
            <a:endParaRPr lang="en-US" dirty="0"/>
          </a:p>
        </p:txBody>
      </p:sp>
      <p:sp>
        <p:nvSpPr>
          <p:cNvPr id="3" name="Content Placeholder 2">
            <a:extLst>
              <a:ext uri="{FF2B5EF4-FFF2-40B4-BE49-F238E27FC236}">
                <a16:creationId xmlns:a16="http://schemas.microsoft.com/office/drawing/2014/main" id="{F1D287A9-E8E2-A710-A4DF-BEBF0D63F80F}"/>
              </a:ext>
            </a:extLst>
          </p:cNvPr>
          <p:cNvSpPr>
            <a:spLocks noGrp="1"/>
          </p:cNvSpPr>
          <p:nvPr>
            <p:ph sz="half" idx="1"/>
          </p:nvPr>
        </p:nvSpPr>
        <p:spPr/>
        <p:txBody>
          <a:bodyPr>
            <a:normAutofit/>
          </a:bodyPr>
          <a:lstStyle/>
          <a:p>
            <a:r>
              <a:rPr lang="vi-VN" sz="1600" b="0" i="0" dirty="0">
                <a:solidFill>
                  <a:srgbClr val="5D677A"/>
                </a:solidFill>
                <a:effectLst/>
                <a:latin typeface="Times New Roman" panose="02020603050405020304" pitchFamily="18" charset="0"/>
                <a:cs typeface="Times New Roman" panose="02020603050405020304" pitchFamily="18" charset="0"/>
              </a:rPr>
              <a:t>Thiết kế giao diện web/ứng dụng thân thiện với người dùng dựa trên các ngôn ngữ lập trình.</a:t>
            </a:r>
          </a:p>
          <a:p>
            <a:r>
              <a:rPr lang="vi-VN" sz="1600" b="0" i="0" dirty="0">
                <a:solidFill>
                  <a:srgbClr val="5D677A"/>
                </a:solidFill>
                <a:effectLst/>
                <a:latin typeface="Times New Roman" panose="02020603050405020304" pitchFamily="18" charset="0"/>
                <a:cs typeface="Times New Roman" panose="02020603050405020304" pitchFamily="18" charset="0"/>
              </a:rPr>
              <a:t>Duy trì và cải thiện giao diện người dùng trang web/ứng dụng.</a:t>
            </a:r>
            <a:endParaRPr lang="vi-VN" sz="1600" dirty="0">
              <a:solidFill>
                <a:srgbClr val="5D677A"/>
              </a:solidFill>
              <a:latin typeface="Times New Roman" panose="02020603050405020304" pitchFamily="18" charset="0"/>
              <a:cs typeface="Times New Roman" panose="02020603050405020304" pitchFamily="18" charset="0"/>
            </a:endParaRPr>
          </a:p>
          <a:p>
            <a:r>
              <a:rPr lang="vi-VN" sz="1600" b="0" i="0" dirty="0">
                <a:solidFill>
                  <a:srgbClr val="5D677A"/>
                </a:solidFill>
                <a:effectLst/>
                <a:latin typeface="Times New Roman" panose="02020603050405020304" pitchFamily="18" charset="0"/>
                <a:cs typeface="Times New Roman" panose="02020603050405020304" pitchFamily="18" charset="0"/>
              </a:rPr>
              <a:t>Làm việc với các đồng nghiệp và chuyên gia để phát triển các tính năng mới nhằm nâng cao trải nghiệm người dùng.</a:t>
            </a:r>
          </a:p>
          <a:p>
            <a:r>
              <a:rPr lang="vi-VN" sz="1600" b="0" i="0" dirty="0">
                <a:solidFill>
                  <a:srgbClr val="5D677A"/>
                </a:solidFill>
                <a:effectLst/>
                <a:latin typeface="Times New Roman" panose="02020603050405020304" pitchFamily="18" charset="0"/>
                <a:cs typeface="Times New Roman" panose="02020603050405020304" pitchFamily="18" charset="0"/>
              </a:rPr>
              <a:t>Đề xuất các cách để cải thiện giao diện người dùng và đồ họa của trang web.</a:t>
            </a:r>
          </a:p>
          <a:p>
            <a:r>
              <a:rPr lang="vi-VN" sz="1600" dirty="0">
                <a:latin typeface="Times New Roman" panose="02020603050405020304" pitchFamily="18" charset="0"/>
                <a:cs typeface="Times New Roman" panose="02020603050405020304" pitchFamily="18" charset="0"/>
              </a:rPr>
              <a:t>Tối ưu hóa giao diện của ứng dụng/trang web để có tốc độ và hiệu suất tối đa.</a:t>
            </a:r>
            <a:endParaRPr lang="en-US" sz="1600"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F9249779-39E5-6137-5ACB-79FEF3BED6F4}"/>
              </a:ext>
            </a:extLst>
          </p:cNvPr>
          <p:cNvPicPr>
            <a:picLocks noGrp="1" noChangeAspect="1"/>
          </p:cNvPicPr>
          <p:nvPr>
            <p:ph sz="half" idx="2"/>
          </p:nvPr>
        </p:nvPicPr>
        <p:blipFill>
          <a:blip r:embed="rId2"/>
          <a:stretch>
            <a:fillRect/>
          </a:stretch>
        </p:blipFill>
        <p:spPr>
          <a:xfrm>
            <a:off x="7047571" y="2133600"/>
            <a:ext cx="4992919" cy="3777621"/>
          </a:xfrm>
        </p:spPr>
      </p:pic>
    </p:spTree>
    <p:extLst>
      <p:ext uri="{BB962C8B-B14F-4D97-AF65-F5344CB8AC3E}">
        <p14:creationId xmlns:p14="http://schemas.microsoft.com/office/powerpoint/2010/main" val="2049178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8B7F194-EC88-BB38-61D9-D3D33104D045}"/>
              </a:ext>
            </a:extLst>
          </p:cNvPr>
          <p:cNvSpPr txBox="1"/>
          <p:nvPr/>
        </p:nvSpPr>
        <p:spPr>
          <a:xfrm>
            <a:off x="2497873" y="2687443"/>
            <a:ext cx="8497229" cy="1200329"/>
          </a:xfrm>
          <a:prstGeom prst="rect">
            <a:avLst/>
          </a:prstGeom>
          <a:noFill/>
        </p:spPr>
        <p:txBody>
          <a:bodyPr wrap="square" rtlCol="0">
            <a:spAutoFit/>
          </a:bodyPr>
          <a:lstStyle/>
          <a:p>
            <a:pPr algn="ctr"/>
            <a:r>
              <a:rPr lang="en-US" sz="3600" dirty="0" err="1">
                <a:latin typeface="Times New Roman" panose="02020603050405020304" pitchFamily="18" charset="0"/>
                <a:cs typeface="Times New Roman" panose="02020603050405020304" pitchFamily="18" charset="0"/>
              </a:rPr>
              <a:t>Những</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lộ</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trình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kiến</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thức</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cần</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phải</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biết</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để</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trở</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thành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lập</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trình</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viên</a:t>
            </a:r>
            <a:r>
              <a:rPr lang="en-US" sz="3600" dirty="0">
                <a:latin typeface="Times New Roman" panose="02020603050405020304" pitchFamily="18" charset="0"/>
                <a:cs typeface="Times New Roman" panose="02020603050405020304" pitchFamily="18" charset="0"/>
              </a:rPr>
              <a:t> Frontend</a:t>
            </a:r>
          </a:p>
        </p:txBody>
      </p:sp>
    </p:spTree>
    <p:extLst>
      <p:ext uri="{BB962C8B-B14F-4D97-AF65-F5344CB8AC3E}">
        <p14:creationId xmlns:p14="http://schemas.microsoft.com/office/powerpoint/2010/main" val="3364336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73F29-E5FC-7C0C-184B-D67F46AC9F1D}"/>
              </a:ext>
            </a:extLst>
          </p:cNvPr>
          <p:cNvSpPr>
            <a:spLocks noGrp="1"/>
          </p:cNvSpPr>
          <p:nvPr>
            <p:ph type="title"/>
          </p:nvPr>
        </p:nvSpPr>
        <p:spPr>
          <a:xfrm>
            <a:off x="2592925" y="624110"/>
            <a:ext cx="8911687" cy="843743"/>
          </a:xfrm>
        </p:spPr>
        <p:txBody>
          <a:bodyPr/>
          <a:lstStyle/>
          <a:p>
            <a:r>
              <a:rPr lang="en-US" dirty="0" err="1">
                <a:latin typeface="Times New Roman" panose="02020603050405020304" pitchFamily="18" charset="0"/>
                <a:cs typeface="Times New Roman" panose="02020603050405020304" pitchFamily="18" charset="0"/>
              </a:rPr>
              <a:t>Tìm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về</a:t>
            </a:r>
            <a:r>
              <a:rPr lang="en-US" dirty="0">
                <a:latin typeface="Times New Roman" panose="02020603050405020304" pitchFamily="18" charset="0"/>
                <a:cs typeface="Times New Roman" panose="02020603050405020304" pitchFamily="18" charset="0"/>
              </a:rPr>
              <a:t> Internet</a:t>
            </a:r>
          </a:p>
        </p:txBody>
      </p:sp>
      <p:sp>
        <p:nvSpPr>
          <p:cNvPr id="3" name="Content Placeholder 2">
            <a:extLst>
              <a:ext uri="{FF2B5EF4-FFF2-40B4-BE49-F238E27FC236}">
                <a16:creationId xmlns:a16="http://schemas.microsoft.com/office/drawing/2014/main" id="{FD5ABA66-69B0-7FFF-D46F-74EAAF7F022B}"/>
              </a:ext>
            </a:extLst>
          </p:cNvPr>
          <p:cNvSpPr>
            <a:spLocks noGrp="1"/>
          </p:cNvSpPr>
          <p:nvPr>
            <p:ph idx="1"/>
          </p:nvPr>
        </p:nvSpPr>
        <p:spPr>
          <a:xfrm>
            <a:off x="2589212" y="1696453"/>
            <a:ext cx="8915400" cy="4214769"/>
          </a:xfrm>
        </p:spPr>
        <p:txBody>
          <a:bodyPr>
            <a:noAutofit/>
          </a:bodyPr>
          <a:lstStyle/>
          <a:p>
            <a:r>
              <a:rPr lang="en-US" dirty="0">
                <a:latin typeface="Times New Roman" panose="02020603050405020304" pitchFamily="18" charset="0"/>
                <a:cs typeface="Times New Roman" panose="02020603050405020304" pitchFamily="18" charset="0"/>
              </a:rPr>
              <a:t>Internet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nào</a:t>
            </a:r>
            <a:r>
              <a:rPr lang="en-US" dirty="0">
                <a:latin typeface="Times New Roman" panose="02020603050405020304" pitchFamily="18" charset="0"/>
                <a:cs typeface="Times New Roman" panose="02020603050405020304" pitchFamily="18" charset="0"/>
              </a:rPr>
              <a:t> ?</a:t>
            </a:r>
          </a:p>
          <a:p>
            <a:pPr lvl="1"/>
            <a:r>
              <a:rPr lang="en-US" sz="1800" dirty="0">
                <a:latin typeface="Times New Roman" panose="02020603050405020304" pitchFamily="18" charset="0"/>
                <a:cs typeface="Times New Roman" panose="02020603050405020304" pitchFamily="18" charset="0"/>
                <a:hlinkClick r:id="rId2"/>
              </a:rPr>
              <a:t>https://cs.fyi/guide/how-does-internet-work</a:t>
            </a:r>
            <a:endParaRPr lang="en-US" sz="18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DNS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nào</a:t>
            </a:r>
            <a:r>
              <a:rPr lang="en-US" dirty="0">
                <a:latin typeface="Times New Roman" panose="02020603050405020304" pitchFamily="18" charset="0"/>
                <a:cs typeface="Times New Roman" panose="02020603050405020304" pitchFamily="18" charset="0"/>
              </a:rPr>
              <a:t> ?</a:t>
            </a:r>
          </a:p>
          <a:p>
            <a:pPr lvl="1"/>
            <a:r>
              <a:rPr lang="en-US" sz="1800" dirty="0">
                <a:latin typeface="Times New Roman" panose="02020603050405020304" pitchFamily="18" charset="0"/>
                <a:cs typeface="Times New Roman" panose="02020603050405020304" pitchFamily="18" charset="0"/>
                <a:hlinkClick r:id="rId3"/>
              </a:rPr>
              <a:t>https://www.cloudflare.com/en-gb/learning/dns/what-is-dns/</a:t>
            </a:r>
            <a:endParaRPr lang="en-US" sz="1800" dirty="0">
              <a:latin typeface="Times New Roman" panose="02020603050405020304" pitchFamily="18" charset="0"/>
              <a:cs typeface="Times New Roman" panose="02020603050405020304" pitchFamily="18" charset="0"/>
            </a:endParaRPr>
          </a:p>
          <a:p>
            <a:pPr lvl="1"/>
            <a:r>
              <a:rPr lang="en-US" sz="1800" dirty="0">
                <a:latin typeface="Times New Roman" panose="02020603050405020304" pitchFamily="18" charset="0"/>
                <a:cs typeface="Times New Roman" panose="02020603050405020304" pitchFamily="18" charset="0"/>
                <a:hlinkClick r:id="rId4"/>
              </a:rPr>
              <a:t>https://www.youtube.com/watch?v=Wj0od2ag5sk</a:t>
            </a:r>
            <a:endParaRPr lang="en-US" sz="1800"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Trình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duyệt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chúng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việc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như</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nào</a:t>
            </a:r>
            <a:r>
              <a:rPr lang="en-US" dirty="0">
                <a:latin typeface="Times New Roman" panose="02020603050405020304" pitchFamily="18" charset="0"/>
                <a:cs typeface="Times New Roman" panose="02020603050405020304" pitchFamily="18" charset="0"/>
              </a:rPr>
              <a:t> ?</a:t>
            </a:r>
          </a:p>
          <a:p>
            <a:pPr lvl="1"/>
            <a:r>
              <a:rPr lang="en-US" sz="1800" dirty="0">
                <a:latin typeface="Times New Roman" panose="02020603050405020304" pitchFamily="18" charset="0"/>
                <a:cs typeface="Times New Roman" panose="02020603050405020304" pitchFamily="18" charset="0"/>
                <a:hlinkClick r:id="rId5"/>
              </a:rPr>
              <a:t>https://www.youtube.com/watch?v=WjDrMKZWCt0</a:t>
            </a:r>
            <a:endParaRPr lang="en-US" sz="1800" dirty="0">
              <a:latin typeface="Times New Roman" panose="02020603050405020304" pitchFamily="18" charset="0"/>
              <a:cs typeface="Times New Roman" panose="02020603050405020304" pitchFamily="18" charset="0"/>
            </a:endParaRPr>
          </a:p>
          <a:p>
            <a:pPr lvl="1"/>
            <a:r>
              <a:rPr lang="en-US" sz="1800" dirty="0">
                <a:latin typeface="Times New Roman" panose="02020603050405020304" pitchFamily="18" charset="0"/>
                <a:cs typeface="Times New Roman" panose="02020603050405020304" pitchFamily="18" charset="0"/>
                <a:hlinkClick r:id="rId6"/>
              </a:rPr>
              <a:t>https://web.dev/howbrowserswork/</a:t>
            </a:r>
            <a:endParaRPr lang="en-US" sz="1800"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Tên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miền</a:t>
            </a:r>
            <a:r>
              <a:rPr lang="en-US" dirty="0">
                <a:latin typeface="Times New Roman" panose="02020603050405020304" pitchFamily="18" charset="0"/>
                <a:cs typeface="Times New Roman" panose="02020603050405020304" pitchFamily="18" charset="0"/>
              </a:rPr>
              <a:t> website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p>
          <a:p>
            <a:pPr lvl="1"/>
            <a:r>
              <a:rPr lang="en-US" sz="1800" dirty="0">
                <a:latin typeface="Times New Roman" panose="02020603050405020304" pitchFamily="18" charset="0"/>
                <a:cs typeface="Times New Roman" panose="02020603050405020304" pitchFamily="18" charset="0"/>
                <a:hlinkClick r:id="rId7"/>
              </a:rPr>
              <a:t>https://developer.mozilla.org/en-US/docs/Learn/Common_questions/Web_mechanics/What_is_a_domain_name</a:t>
            </a:r>
            <a:endParaRPr lang="en-US" sz="1800" dirty="0">
              <a:latin typeface="Times New Roman" panose="02020603050405020304" pitchFamily="18" charset="0"/>
              <a:cs typeface="Times New Roman" panose="02020603050405020304" pitchFamily="18" charset="0"/>
            </a:endParaRPr>
          </a:p>
          <a:p>
            <a:pPr lvl="1"/>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611973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2835</TotalTime>
  <Words>2233</Words>
  <Application>Microsoft Macintosh PowerPoint</Application>
  <PresentationFormat>Widescreen</PresentationFormat>
  <Paragraphs>169</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Barlow</vt:lpstr>
      <vt:lpstr>Century Gothic</vt:lpstr>
      <vt:lpstr>Times New Roman</vt:lpstr>
      <vt:lpstr>Wingdings</vt:lpstr>
      <vt:lpstr>Wingdings 3</vt:lpstr>
      <vt:lpstr>Wisp</vt:lpstr>
      <vt:lpstr>Con đường trở thành lập trình viên Frontend</vt:lpstr>
      <vt:lpstr>Giới thiệu</vt:lpstr>
      <vt:lpstr>Frontend là gì?</vt:lpstr>
      <vt:lpstr>Lập trình Frontend là gì ?</vt:lpstr>
      <vt:lpstr>Lập trình Frontend là gì ? (Tiếp)</vt:lpstr>
      <vt:lpstr>Công việc của lập trình viên Frontend</vt:lpstr>
      <vt:lpstr>Công việc của lập trình viên Frontend (Tiếp)</vt:lpstr>
      <vt:lpstr>PowerPoint Presentation</vt:lpstr>
      <vt:lpstr>Tìm hiểu về Internet</vt:lpstr>
      <vt:lpstr>Học HTML</vt:lpstr>
      <vt:lpstr>Học CSS</vt:lpstr>
      <vt:lpstr>Học Javascript</vt:lpstr>
      <vt:lpstr>Chia sẻ chút kinh nghiệm</vt:lpstr>
      <vt:lpstr>Học GIT / GitHub</vt:lpstr>
      <vt:lpstr>Học GIT/GitHub</vt:lpstr>
      <vt:lpstr>Học quản lý các gói thư viện trong dự án</vt:lpstr>
      <vt:lpstr>Học cách triển khai dự án với tiện ích chuyên nghiệp</vt:lpstr>
      <vt:lpstr>Lựa chọn 1 Framework Frontend để học</vt:lpstr>
      <vt:lpstr>Lựa chọn Framework CSS - Modern CSS đi cùng với Famework Frontend</vt:lpstr>
      <vt:lpstr>Học cách Test ứng dụng</vt:lpstr>
      <vt:lpstr>PowerPoint Presentation</vt:lpstr>
      <vt:lpstr>Tìm hiểu về Authentication Strategies </vt:lpstr>
      <vt:lpstr>Tìm hiểu về Web Components và Type Checkers</vt:lpstr>
      <vt:lpstr>Tìm hiểu về Progressive Web Apps</vt:lpstr>
      <vt:lpstr>Tìm hiểu về SSR, SSG, Graphql, Mobile, App Desktop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 đường trở thành lập trình viên Frontend</dc:title>
  <dc:creator>Nguyen Thanh Trieu</dc:creator>
  <cp:lastModifiedBy>Nguyen Thanh Trieu</cp:lastModifiedBy>
  <cp:revision>36</cp:revision>
  <dcterms:created xsi:type="dcterms:W3CDTF">2023-04-06T02:43:35Z</dcterms:created>
  <dcterms:modified xsi:type="dcterms:W3CDTF">2023-06-16T05:50:19Z</dcterms:modified>
</cp:coreProperties>
</file>

<file path=docProps/thumbnail.jpeg>
</file>